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337" r:id="rId2"/>
    <p:sldId id="292" r:id="rId3"/>
    <p:sldId id="393" r:id="rId4"/>
    <p:sldId id="265" r:id="rId5"/>
    <p:sldId id="367" r:id="rId6"/>
    <p:sldId id="368" r:id="rId7"/>
    <p:sldId id="379" r:id="rId8"/>
    <p:sldId id="293" r:id="rId9"/>
    <p:sldId id="307" r:id="rId10"/>
    <p:sldId id="260" r:id="rId11"/>
    <p:sldId id="259" r:id="rId12"/>
    <p:sldId id="258" r:id="rId13"/>
    <p:sldId id="257" r:id="rId14"/>
    <p:sldId id="334" r:id="rId15"/>
    <p:sldId id="263" r:id="rId16"/>
    <p:sldId id="264" r:id="rId17"/>
    <p:sldId id="267" r:id="rId18"/>
    <p:sldId id="306" r:id="rId19"/>
    <p:sldId id="338" r:id="rId20"/>
    <p:sldId id="366" r:id="rId21"/>
    <p:sldId id="380" r:id="rId22"/>
    <p:sldId id="325" r:id="rId23"/>
    <p:sldId id="390" r:id="rId24"/>
    <p:sldId id="381" r:id="rId25"/>
    <p:sldId id="394" r:id="rId26"/>
    <p:sldId id="395" r:id="rId27"/>
    <p:sldId id="396" r:id="rId28"/>
    <p:sldId id="397" r:id="rId29"/>
    <p:sldId id="400" r:id="rId30"/>
    <p:sldId id="398" r:id="rId31"/>
    <p:sldId id="382" r:id="rId32"/>
    <p:sldId id="383" r:id="rId33"/>
    <p:sldId id="384" r:id="rId34"/>
    <p:sldId id="385" r:id="rId35"/>
    <p:sldId id="386" r:id="rId36"/>
    <p:sldId id="392" r:id="rId37"/>
    <p:sldId id="401" r:id="rId38"/>
    <p:sldId id="294" r:id="rId39"/>
    <p:sldId id="402" r:id="rId40"/>
    <p:sldId id="414" r:id="rId41"/>
    <p:sldId id="403" r:id="rId42"/>
    <p:sldId id="404" r:id="rId43"/>
    <p:sldId id="289" r:id="rId44"/>
    <p:sldId id="285" r:id="rId45"/>
    <p:sldId id="357" r:id="rId46"/>
    <p:sldId id="336" r:id="rId47"/>
    <p:sldId id="408" r:id="rId48"/>
    <p:sldId id="370" r:id="rId49"/>
    <p:sldId id="329" r:id="rId50"/>
    <p:sldId id="373" r:id="rId51"/>
    <p:sldId id="372" r:id="rId52"/>
    <p:sldId id="358" r:id="rId53"/>
    <p:sldId id="353" r:id="rId54"/>
    <p:sldId id="410" r:id="rId55"/>
    <p:sldId id="413" r:id="rId56"/>
    <p:sldId id="420" r:id="rId57"/>
    <p:sldId id="409" r:id="rId58"/>
    <p:sldId id="407" r:id="rId59"/>
    <p:sldId id="418" r:id="rId60"/>
    <p:sldId id="324" r:id="rId61"/>
    <p:sldId id="415" r:id="rId62"/>
    <p:sldId id="417" r:id="rId63"/>
    <p:sldId id="416" r:id="rId64"/>
    <p:sldId id="364" r:id="rId65"/>
    <p:sldId id="365" r:id="rId66"/>
    <p:sldId id="421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99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34" autoAdjust="0"/>
    <p:restoredTop sz="89548" autoAdjust="0"/>
  </p:normalViewPr>
  <p:slideViewPr>
    <p:cSldViewPr>
      <p:cViewPr varScale="1">
        <p:scale>
          <a:sx n="95" d="100"/>
          <a:sy n="95" d="100"/>
        </p:scale>
        <p:origin x="-634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46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82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F208E-EF96-4FB6-8DE4-615E10FB5B3B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66B11-7E10-4EF7-8AAE-460B11CF6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649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76638-C5B6-43E7-B284-CB277571B19C}" type="datetimeFigureOut">
              <a:rPr lang="en-CA" smtClean="0"/>
              <a:pPr/>
              <a:t>05/04/2014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C0E75-F9AF-46F7-BCA4-733337EAB4A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01382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32</a:t>
            </a:fld>
            <a:endParaRPr lang="en-C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33</a:t>
            </a:fld>
            <a:endParaRPr lang="en-C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34</a:t>
            </a:fld>
            <a:endParaRPr lang="en-CA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35</a:t>
            </a:fld>
            <a:endParaRPr lang="en-CA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36</a:t>
            </a:fld>
            <a:endParaRPr lang="en-CA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37</a:t>
            </a:fld>
            <a:endParaRPr lang="en-CA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38</a:t>
            </a:fld>
            <a:endParaRPr lang="en-CA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39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40</a:t>
            </a:fld>
            <a:endParaRPr lang="en-CA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41</a:t>
            </a:fld>
            <a:endParaRPr lang="en-CA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42</a:t>
            </a:fld>
            <a:endParaRPr lang="en-CA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43</a:t>
            </a:fld>
            <a:endParaRPr lang="en-CA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44</a:t>
            </a:fld>
            <a:endParaRPr lang="en-CA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45</a:t>
            </a:fld>
            <a:endParaRPr lang="en-CA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46</a:t>
            </a:fld>
            <a:endParaRPr lang="en-CA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47</a:t>
            </a:fld>
            <a:endParaRPr lang="en-CA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48</a:t>
            </a:fld>
            <a:endParaRPr lang="en-CA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49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50</a:t>
            </a:fld>
            <a:endParaRPr lang="en-CA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51</a:t>
            </a:fld>
            <a:endParaRPr lang="en-CA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52</a:t>
            </a:fld>
            <a:endParaRPr lang="en-CA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53</a:t>
            </a:fld>
            <a:endParaRPr lang="en-CA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54</a:t>
            </a:fld>
            <a:endParaRPr lang="en-CA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55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47562743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56</a:t>
            </a:fld>
            <a:endParaRPr lang="en-CA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57</a:t>
            </a:fld>
            <a:endParaRPr lang="en-CA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58</a:t>
            </a:fld>
            <a:endParaRPr lang="en-CA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59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60</a:t>
            </a:fld>
            <a:endParaRPr lang="en-CA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61</a:t>
            </a:fld>
            <a:endParaRPr lang="en-CA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62</a:t>
            </a:fld>
            <a:endParaRPr lang="en-CA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63</a:t>
            </a:fld>
            <a:endParaRPr lang="en-CA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64</a:t>
            </a:fld>
            <a:endParaRPr lang="en-CA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65</a:t>
            </a:fld>
            <a:endParaRPr lang="en-CA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66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E458F-A522-43C3-923F-5E5544D9DBC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DE78-A541-478C-89AC-E4A49BF8B143}" type="datetimeFigureOut">
              <a:rPr lang="en-CA" smtClean="0"/>
              <a:pPr/>
              <a:t>05/04/2014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D550-373E-422E-B7FD-C7C9F63F9BE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DE78-A541-478C-89AC-E4A49BF8B143}" type="datetimeFigureOut">
              <a:rPr lang="en-CA" smtClean="0"/>
              <a:pPr/>
              <a:t>05/04/2014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D550-373E-422E-B7FD-C7C9F63F9BE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DE78-A541-478C-89AC-E4A49BF8B143}" type="datetimeFigureOut">
              <a:rPr lang="en-CA" smtClean="0"/>
              <a:pPr/>
              <a:t>05/04/2014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D550-373E-422E-B7FD-C7C9F63F9BE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DE78-A541-478C-89AC-E4A49BF8B143}" type="datetimeFigureOut">
              <a:rPr lang="en-CA" smtClean="0"/>
              <a:pPr/>
              <a:t>05/04/2014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D550-373E-422E-B7FD-C7C9F63F9BE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DE78-A541-478C-89AC-E4A49BF8B143}" type="datetimeFigureOut">
              <a:rPr lang="en-CA" smtClean="0"/>
              <a:pPr/>
              <a:t>05/04/2014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D550-373E-422E-B7FD-C7C9F63F9BE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DE78-A541-478C-89AC-E4A49BF8B143}" type="datetimeFigureOut">
              <a:rPr lang="en-CA" smtClean="0"/>
              <a:pPr/>
              <a:t>05/04/2014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D550-373E-422E-B7FD-C7C9F63F9BE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DE78-A541-478C-89AC-E4A49BF8B143}" type="datetimeFigureOut">
              <a:rPr lang="en-CA" smtClean="0"/>
              <a:pPr/>
              <a:t>05/04/2014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D550-373E-422E-B7FD-C7C9F63F9BE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DE78-A541-478C-89AC-E4A49BF8B143}" type="datetimeFigureOut">
              <a:rPr lang="en-CA" smtClean="0"/>
              <a:pPr/>
              <a:t>05/04/2014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D550-373E-422E-B7FD-C7C9F63F9BE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DE78-A541-478C-89AC-E4A49BF8B143}" type="datetimeFigureOut">
              <a:rPr lang="en-CA" smtClean="0"/>
              <a:pPr/>
              <a:t>05/04/2014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D550-373E-422E-B7FD-C7C9F63F9BE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DE78-A541-478C-89AC-E4A49BF8B143}" type="datetimeFigureOut">
              <a:rPr lang="en-CA" smtClean="0"/>
              <a:pPr/>
              <a:t>05/04/2014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D550-373E-422E-B7FD-C7C9F63F9BE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DE78-A541-478C-89AC-E4A49BF8B143}" type="datetimeFigureOut">
              <a:rPr lang="en-CA" smtClean="0"/>
              <a:pPr/>
              <a:t>05/04/2014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D550-373E-422E-B7FD-C7C9F63F9BE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BDE78-A541-478C-89AC-E4A49BF8B143}" type="datetimeFigureOut">
              <a:rPr lang="en-CA" smtClean="0"/>
              <a:pPr/>
              <a:t>05/04/2014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DD550-373E-422E-B7FD-C7C9F63F9BE5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10" Type="http://schemas.openxmlformats.org/officeDocument/2006/relationships/image" Target="../media/image34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jpeg"/><Relationship Id="rId7" Type="http://schemas.openxmlformats.org/officeDocument/2006/relationships/image" Target="../media/image43.wmf"/><Relationship Id="rId12" Type="http://schemas.openxmlformats.org/officeDocument/2006/relationships/image" Target="../media/image47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wmf"/><Relationship Id="rId11" Type="http://schemas.openxmlformats.org/officeDocument/2006/relationships/image" Target="../media/image46.jpeg"/><Relationship Id="rId5" Type="http://schemas.openxmlformats.org/officeDocument/2006/relationships/image" Target="../media/image41.wmf"/><Relationship Id="rId10" Type="http://schemas.openxmlformats.org/officeDocument/2006/relationships/image" Target="../media/image38.png"/><Relationship Id="rId4" Type="http://schemas.openxmlformats.org/officeDocument/2006/relationships/image" Target="../media/image40.wmf"/><Relationship Id="rId9" Type="http://schemas.openxmlformats.org/officeDocument/2006/relationships/image" Target="../media/image45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wmf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wmf"/><Relationship Id="rId3" Type="http://schemas.openxmlformats.org/officeDocument/2006/relationships/image" Target="../media/image52.png"/><Relationship Id="rId7" Type="http://schemas.openxmlformats.org/officeDocument/2006/relationships/image" Target="../media/image1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wmf"/><Relationship Id="rId11" Type="http://schemas.openxmlformats.org/officeDocument/2006/relationships/image" Target="../media/image59.wmf"/><Relationship Id="rId5" Type="http://schemas.openxmlformats.org/officeDocument/2006/relationships/image" Target="../media/image54.jpeg"/><Relationship Id="rId15" Type="http://schemas.openxmlformats.org/officeDocument/2006/relationships/image" Target="../media/image63.wmf"/><Relationship Id="rId10" Type="http://schemas.openxmlformats.org/officeDocument/2006/relationships/image" Target="../media/image58.png"/><Relationship Id="rId4" Type="http://schemas.openxmlformats.org/officeDocument/2006/relationships/image" Target="../media/image53.wmf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wmf"/><Relationship Id="rId5" Type="http://schemas.openxmlformats.org/officeDocument/2006/relationships/image" Target="../media/image66.png"/><Relationship Id="rId4" Type="http://schemas.openxmlformats.org/officeDocument/2006/relationships/image" Target="../media/image65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alsymmetry.com/tesol.php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collegestudentdeveltheory.blogspot.ca/2010/10/womens-ways-of-knowing-synopsis-by-e.html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omepage.ntlworld.com/vivian.c/SLA/Krashen.htm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e-flt.nus.edu.sg/v1n12004/culhane.htm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22098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CA" sz="4800" b="1" i="1" dirty="0" smtClean="0"/>
              <a:t>A Cognitive Meta-theory that integrates TESOL and Christianity</a:t>
            </a:r>
            <a:r>
              <a:rPr lang="en-CA" sz="4800" dirty="0" smtClean="0"/>
              <a:t/>
            </a:r>
            <a:br>
              <a:rPr lang="en-CA" sz="4800" dirty="0" smtClean="0"/>
            </a:br>
            <a:r>
              <a:rPr lang="en-US" i="1" dirty="0" err="1" smtClean="0"/>
              <a:t>Lorin</a:t>
            </a:r>
            <a:r>
              <a:rPr lang="en-US" i="1" dirty="0" smtClean="0"/>
              <a:t> Friesen &amp; Angelina Van Dyke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2880320"/>
          </a:xfrm>
          <a:solidFill>
            <a:srgbClr val="002060"/>
          </a:solidFill>
        </p:spPr>
        <p:txBody>
          <a:bodyPr>
            <a:normAutofit/>
          </a:bodyPr>
          <a:lstStyle/>
          <a:p>
            <a:endParaRPr lang="en-US" sz="2400" b="1" dirty="0" smtClean="0"/>
          </a:p>
          <a:p>
            <a:r>
              <a:rPr lang="en-US" sz="4400" b="1" dirty="0" smtClean="0"/>
              <a:t>CELT Portland 2014</a:t>
            </a:r>
          </a:p>
          <a:p>
            <a:r>
              <a:rPr lang="en-US" b="1" dirty="0" smtClean="0"/>
              <a:t>Multnomah University, Portland</a:t>
            </a:r>
          </a:p>
          <a:p>
            <a:r>
              <a:rPr lang="en-US" b="1" dirty="0" smtClean="0"/>
              <a:t>March 2014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6004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Lives in words; morphemes; core speech module </a:t>
            </a:r>
          </a:p>
          <a:p>
            <a:r>
              <a:rPr lang="en-CA" dirty="0"/>
              <a:t>Analytical thought works with </a:t>
            </a:r>
            <a:r>
              <a:rPr lang="en-CA" dirty="0" smtClean="0"/>
              <a:t>sequences (p. 191)</a:t>
            </a:r>
          </a:p>
          <a:p>
            <a:r>
              <a:rPr lang="en-CA" dirty="0" smtClean="0"/>
              <a:t>Emotion of order-within-complexity </a:t>
            </a:r>
          </a:p>
          <a:p>
            <a:pPr lvl="1"/>
            <a:r>
              <a:rPr lang="en-CA" dirty="0" smtClean="0"/>
              <a:t>Use the </a:t>
            </a:r>
            <a:r>
              <a:rPr lang="en-CA" dirty="0"/>
              <a:t>right word </a:t>
            </a:r>
            <a:endParaRPr lang="en-CA" dirty="0" smtClean="0"/>
          </a:p>
          <a:p>
            <a:pPr lvl="1"/>
            <a:r>
              <a:rPr lang="en-CA" dirty="0" smtClean="0"/>
              <a:t>Looks for general theories </a:t>
            </a:r>
            <a:r>
              <a:rPr lang="en-CA" dirty="0" smtClean="0">
                <a:sym typeface="Wingdings" pitchFamily="2" charset="2"/>
              </a:rPr>
              <a:t> </a:t>
            </a:r>
            <a:r>
              <a:rPr lang="en-CA" sz="2600" dirty="0" smtClean="0">
                <a:sym typeface="Wingdings" pitchFamily="2" charset="2"/>
              </a:rPr>
              <a:t>o</a:t>
            </a:r>
            <a:r>
              <a:rPr lang="en-CA" sz="2600" dirty="0" smtClean="0"/>
              <a:t>vergeneralization (p.204)</a:t>
            </a:r>
          </a:p>
          <a:p>
            <a:pPr lvl="1"/>
            <a:r>
              <a:rPr lang="en-CA" dirty="0" smtClean="0"/>
              <a:t>Hates </a:t>
            </a:r>
            <a:r>
              <a:rPr lang="en-CA" dirty="0"/>
              <a:t>exceptions to the rule </a:t>
            </a:r>
            <a:r>
              <a:rPr lang="en-CA" dirty="0" smtClean="0"/>
              <a:t>(p. 205)</a:t>
            </a:r>
          </a:p>
          <a:p>
            <a:pPr>
              <a:buNone/>
            </a:pPr>
            <a:r>
              <a:rPr lang="en-CA" i="1" dirty="0" smtClean="0"/>
              <a:t>This student wants grammar and vocabulary</a:t>
            </a:r>
          </a:p>
          <a:p>
            <a:endParaRPr lang="en-CA" dirty="0" smtClean="0"/>
          </a:p>
          <a:p>
            <a:endParaRPr lang="en-CA" dirty="0"/>
          </a:p>
        </p:txBody>
      </p:sp>
      <p:grpSp>
        <p:nvGrpSpPr>
          <p:cNvPr id="9" name="Group 8"/>
          <p:cNvGrpSpPr/>
          <p:nvPr/>
        </p:nvGrpSpPr>
        <p:grpSpPr>
          <a:xfrm>
            <a:off x="3193876" y="304801"/>
            <a:ext cx="4762500" cy="2332112"/>
            <a:chOff x="2209800" y="304801"/>
            <a:chExt cx="4762500" cy="2332112"/>
          </a:xfrm>
        </p:grpSpPr>
        <p:pic>
          <p:nvPicPr>
            <p:cNvPr id="4" name="Picture 4" descr="C:\Users\Lorin\Desktop\books\diagram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9800" y="304801"/>
              <a:ext cx="4762500" cy="2332112"/>
            </a:xfrm>
            <a:prstGeom prst="rect">
              <a:avLst/>
            </a:prstGeom>
            <a:noFill/>
          </p:spPr>
        </p:pic>
        <p:grpSp>
          <p:nvGrpSpPr>
            <p:cNvPr id="8" name="Group 7"/>
            <p:cNvGrpSpPr/>
            <p:nvPr/>
          </p:nvGrpSpPr>
          <p:grpSpPr>
            <a:xfrm>
              <a:off x="2339752" y="764704"/>
              <a:ext cx="4464496" cy="1368152"/>
              <a:chOff x="2339752" y="764704"/>
              <a:chExt cx="4464496" cy="1368152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3635896" y="980728"/>
                <a:ext cx="936104" cy="576064"/>
              </a:xfrm>
              <a:prstGeom prst="ellipse">
                <a:avLst/>
              </a:prstGeom>
              <a:noFill/>
              <a:ln w="762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" name="Arc 5"/>
              <p:cNvSpPr/>
              <p:nvPr/>
            </p:nvSpPr>
            <p:spPr>
              <a:xfrm rot="10800000">
                <a:off x="4355976" y="1041234"/>
                <a:ext cx="2427578" cy="1091622"/>
              </a:xfrm>
              <a:prstGeom prst="arc">
                <a:avLst>
                  <a:gd name="adj1" fmla="val 14525934"/>
                  <a:gd name="adj2" fmla="val 21593893"/>
                </a:avLst>
              </a:prstGeom>
              <a:ln w="3810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2339752" y="764704"/>
                <a:ext cx="4464496" cy="1296144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2818656" cy="165618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CA" b="1" dirty="0" smtClean="0"/>
              <a:t>Phonemes,</a:t>
            </a:r>
            <a:br>
              <a:rPr lang="en-CA" b="1" dirty="0" smtClean="0"/>
            </a:br>
            <a:r>
              <a:rPr lang="en-CA" b="1" dirty="0" smtClean="0"/>
              <a:t>Morphemes &amp; Lexis</a:t>
            </a:r>
            <a:endParaRPr lang="en-CA" b="1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88843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CA" dirty="0" smtClean="0"/>
              <a:t>Follows instructions; likes recipes; syntax </a:t>
            </a:r>
          </a:p>
          <a:p>
            <a:pPr lvl="1"/>
            <a:r>
              <a:rPr lang="en-CA" dirty="0" smtClean="0"/>
              <a:t>Adds </a:t>
            </a:r>
            <a:r>
              <a:rPr lang="en-CA" dirty="0"/>
              <a:t>stability to </a:t>
            </a:r>
            <a:r>
              <a:rPr lang="en-CA" dirty="0" smtClean="0"/>
              <a:t>words (p.199).</a:t>
            </a:r>
          </a:p>
          <a:p>
            <a:r>
              <a:rPr lang="en-CA" dirty="0" smtClean="0"/>
              <a:t>Observes and copies sequences</a:t>
            </a:r>
          </a:p>
          <a:p>
            <a:pPr lvl="1"/>
            <a:r>
              <a:rPr lang="en-CA" dirty="0" smtClean="0"/>
              <a:t>Word order is copied (p.197)</a:t>
            </a:r>
          </a:p>
          <a:p>
            <a:r>
              <a:rPr lang="en-CA" dirty="0" smtClean="0"/>
              <a:t>Repeats </a:t>
            </a:r>
            <a:r>
              <a:rPr lang="en-CA" dirty="0"/>
              <a:t>sequences that </a:t>
            </a:r>
            <a:r>
              <a:rPr lang="en-CA" dirty="0" smtClean="0"/>
              <a:t>work</a:t>
            </a:r>
          </a:p>
          <a:p>
            <a:pPr lvl="1"/>
            <a:r>
              <a:rPr lang="en-CA" dirty="0" smtClean="0"/>
              <a:t>Avoid interrupting or rearranging linguistic units </a:t>
            </a:r>
            <a:r>
              <a:rPr lang="en-CA" sz="2500" dirty="0" smtClean="0"/>
              <a:t>(p. 199)</a:t>
            </a:r>
          </a:p>
          <a:p>
            <a:r>
              <a:rPr lang="en-CA" dirty="0" smtClean="0"/>
              <a:t>Does </a:t>
            </a:r>
            <a:r>
              <a:rPr lang="en-CA" dirty="0"/>
              <a:t>one thing </a:t>
            </a:r>
            <a:r>
              <a:rPr lang="en-CA" dirty="0" smtClean="0"/>
              <a:t>at a time</a:t>
            </a:r>
          </a:p>
          <a:p>
            <a:pPr lvl="1"/>
            <a:r>
              <a:rPr lang="en-CA" dirty="0" smtClean="0"/>
              <a:t>Sentence structure is </a:t>
            </a:r>
            <a:r>
              <a:rPr lang="en-CA" dirty="0"/>
              <a:t>preserved as </a:t>
            </a:r>
            <a:r>
              <a:rPr lang="en-CA" dirty="0" smtClean="0"/>
              <a:t>a closed entity </a:t>
            </a:r>
            <a:r>
              <a:rPr lang="en-CA" sz="2500" dirty="0" smtClean="0"/>
              <a:t>(p. 200)</a:t>
            </a:r>
          </a:p>
          <a:p>
            <a:pPr>
              <a:buNone/>
            </a:pPr>
            <a:r>
              <a:rPr lang="en-CA" sz="2900" i="1" dirty="0" smtClean="0"/>
              <a:t>This student wants exercises</a:t>
            </a:r>
          </a:p>
          <a:p>
            <a:endParaRPr lang="en-CA" dirty="0" smtClean="0"/>
          </a:p>
          <a:p>
            <a:pPr lvl="1"/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grpSp>
        <p:nvGrpSpPr>
          <p:cNvPr id="9" name="Group 8"/>
          <p:cNvGrpSpPr/>
          <p:nvPr/>
        </p:nvGrpSpPr>
        <p:grpSpPr>
          <a:xfrm>
            <a:off x="3553916" y="304800"/>
            <a:ext cx="4762500" cy="2188095"/>
            <a:chOff x="3553916" y="304800"/>
            <a:chExt cx="4762500" cy="2188095"/>
          </a:xfrm>
        </p:grpSpPr>
        <p:grpSp>
          <p:nvGrpSpPr>
            <p:cNvPr id="8" name="Group 7"/>
            <p:cNvGrpSpPr/>
            <p:nvPr/>
          </p:nvGrpSpPr>
          <p:grpSpPr>
            <a:xfrm>
              <a:off x="3553916" y="304800"/>
              <a:ext cx="4762500" cy="2188095"/>
              <a:chOff x="2209800" y="304800"/>
              <a:chExt cx="4762500" cy="2188095"/>
            </a:xfrm>
          </p:grpSpPr>
          <p:pic>
            <p:nvPicPr>
              <p:cNvPr id="4" name="Picture 4" descr="C:\Users\Lorin\Desktop\books\diagram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09800" y="304800"/>
                <a:ext cx="4762500" cy="2188095"/>
              </a:xfrm>
              <a:prstGeom prst="rect">
                <a:avLst/>
              </a:prstGeom>
              <a:noFill/>
            </p:spPr>
          </p:pic>
          <p:sp>
            <p:nvSpPr>
              <p:cNvPr id="5" name="Oval 4"/>
              <p:cNvSpPr/>
              <p:nvPr/>
            </p:nvSpPr>
            <p:spPr>
              <a:xfrm>
                <a:off x="3635896" y="1484784"/>
                <a:ext cx="936104" cy="576064"/>
              </a:xfrm>
              <a:prstGeom prst="ellipse">
                <a:avLst/>
              </a:prstGeom>
              <a:noFill/>
              <a:ln w="762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" name="Arc 5"/>
              <p:cNvSpPr/>
              <p:nvPr/>
            </p:nvSpPr>
            <p:spPr>
              <a:xfrm rot="10800000">
                <a:off x="4211960" y="897218"/>
                <a:ext cx="2427578" cy="1091622"/>
              </a:xfrm>
              <a:prstGeom prst="arc">
                <a:avLst>
                  <a:gd name="adj1" fmla="val 14525934"/>
                  <a:gd name="adj2" fmla="val 21593893"/>
                </a:avLst>
              </a:prstGeom>
              <a:ln w="3810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3563888" y="692696"/>
              <a:ext cx="4536504" cy="1224136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2880320" cy="165618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CA" sz="4000" b="1" dirty="0" smtClean="0"/>
              <a:t>Syntax</a:t>
            </a:r>
            <a:endParaRPr lang="en-CA" sz="4000" b="1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81642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Facts and connections; semantics</a:t>
            </a:r>
          </a:p>
          <a:p>
            <a:pPr lvl="1"/>
            <a:r>
              <a:rPr lang="en-CA" dirty="0" smtClean="0"/>
              <a:t>Connects meaning to objects (words) </a:t>
            </a:r>
            <a:r>
              <a:rPr lang="en-CA" sz="2300" dirty="0" smtClean="0"/>
              <a:t>(</a:t>
            </a:r>
            <a:r>
              <a:rPr lang="en-CA" sz="2300" dirty="0" err="1" smtClean="0"/>
              <a:t>Lakoff</a:t>
            </a:r>
            <a:r>
              <a:rPr lang="en-CA" sz="2300" dirty="0" smtClean="0"/>
              <a:t> &amp; Johnson 1980)</a:t>
            </a:r>
          </a:p>
          <a:p>
            <a:pPr lvl="1"/>
            <a:r>
              <a:rPr lang="en-CA" dirty="0" smtClean="0"/>
              <a:t>Hypocrisy is a mismatch between these two</a:t>
            </a:r>
          </a:p>
          <a:p>
            <a:r>
              <a:rPr lang="en-CA" dirty="0" smtClean="0"/>
              <a:t>Double meanings, puns, and novel metaphors </a:t>
            </a:r>
          </a:p>
          <a:p>
            <a:r>
              <a:rPr lang="en-CA" dirty="0" smtClean="0"/>
              <a:t>Limits domain of general Teacher theories </a:t>
            </a:r>
          </a:p>
          <a:p>
            <a:pPr lvl="1"/>
            <a:r>
              <a:rPr lang="en-CA" dirty="0" smtClean="0"/>
              <a:t>Semantically consistent rules are acquired early </a:t>
            </a:r>
            <a:r>
              <a:rPr lang="en-CA" sz="2700" dirty="0" smtClean="0"/>
              <a:t>(p. 206)</a:t>
            </a:r>
          </a:p>
          <a:p>
            <a:pPr lvl="1"/>
            <a:r>
              <a:rPr lang="en-CA" dirty="0" smtClean="0"/>
              <a:t>Overgeneralizations are semantically constrained (p. 207)</a:t>
            </a:r>
          </a:p>
          <a:p>
            <a:r>
              <a:rPr lang="en-CA" dirty="0" smtClean="0"/>
              <a:t>Jumps to conclusions (</a:t>
            </a:r>
            <a:r>
              <a:rPr lang="en-CA" dirty="0" err="1" smtClean="0"/>
              <a:t>implicature</a:t>
            </a:r>
            <a:r>
              <a:rPr lang="en-CA" dirty="0" smtClean="0"/>
              <a:t>) </a:t>
            </a:r>
          </a:p>
          <a:p>
            <a:pPr>
              <a:buNone/>
            </a:pPr>
            <a:r>
              <a:rPr lang="en-CA" i="1" dirty="0" smtClean="0"/>
              <a:t>This student wants clarity and connections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481908" y="304800"/>
            <a:ext cx="4762500" cy="2390775"/>
            <a:chOff x="2209800" y="304800"/>
            <a:chExt cx="4762500" cy="2390775"/>
          </a:xfrm>
        </p:grpSpPr>
        <p:pic>
          <p:nvPicPr>
            <p:cNvPr id="4" name="Picture 4" descr="C:\Users\Lorin\Desktop\books\diagram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9800" y="304800"/>
              <a:ext cx="4762500" cy="2390775"/>
            </a:xfrm>
            <a:prstGeom prst="rect">
              <a:avLst/>
            </a:prstGeom>
            <a:noFill/>
          </p:spPr>
        </p:pic>
        <p:sp>
          <p:nvSpPr>
            <p:cNvPr id="5" name="Oval 4"/>
            <p:cNvSpPr/>
            <p:nvPr/>
          </p:nvSpPr>
          <p:spPr>
            <a:xfrm>
              <a:off x="5940152" y="1556792"/>
              <a:ext cx="1008112" cy="720080"/>
            </a:xfrm>
            <a:prstGeom prst="ellipse">
              <a:avLst/>
            </a:prstGeom>
            <a:noFill/>
            <a:ln w="762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Arc 5"/>
            <p:cNvSpPr/>
            <p:nvPr/>
          </p:nvSpPr>
          <p:spPr>
            <a:xfrm rot="10800000">
              <a:off x="4283968" y="1052737"/>
              <a:ext cx="2427578" cy="1091622"/>
            </a:xfrm>
            <a:prstGeom prst="arc">
              <a:avLst>
                <a:gd name="adj1" fmla="val 14525934"/>
                <a:gd name="adj2" fmla="val 21593893"/>
              </a:avLst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267744" y="764704"/>
              <a:ext cx="4464496" cy="1296144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2674640" cy="165618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CA" b="1" dirty="0" smtClean="0"/>
              <a:t>Semantics</a:t>
            </a:r>
            <a:endParaRPr lang="en-CA" b="1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6004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Lives in a world of emotional experiences </a:t>
            </a:r>
          </a:p>
          <a:p>
            <a:pPr lvl="1"/>
            <a:r>
              <a:rPr lang="en-CA" dirty="0" smtClean="0"/>
              <a:t>‘Who are you talking about?’</a:t>
            </a:r>
          </a:p>
          <a:p>
            <a:pPr lvl="1"/>
            <a:r>
              <a:rPr lang="en-CA" dirty="0" smtClean="0"/>
              <a:t>Finds it difficult to comprehend abstract theory </a:t>
            </a:r>
          </a:p>
          <a:p>
            <a:r>
              <a:rPr lang="en-CA" dirty="0" smtClean="0"/>
              <a:t>Personal Identity</a:t>
            </a:r>
          </a:p>
          <a:p>
            <a:r>
              <a:rPr lang="en-CA" dirty="0" smtClean="0"/>
              <a:t>Non-verbal communication </a:t>
            </a:r>
          </a:p>
          <a:p>
            <a:pPr lvl="1"/>
            <a:r>
              <a:rPr lang="en-CA" dirty="0" smtClean="0"/>
              <a:t>Accent and tone of voice</a:t>
            </a:r>
          </a:p>
          <a:p>
            <a:r>
              <a:rPr lang="en-CA" dirty="0" smtClean="0"/>
              <a:t>Aware of politeness and sincerity </a:t>
            </a:r>
          </a:p>
          <a:p>
            <a:pPr>
              <a:buNone/>
            </a:pPr>
            <a:r>
              <a:rPr lang="en-CA" i="1" dirty="0" smtClean="0"/>
              <a:t>This student wants illustrations that personalize</a:t>
            </a:r>
          </a:p>
          <a:p>
            <a:endParaRPr lang="en-CA" dirty="0"/>
          </a:p>
        </p:txBody>
      </p:sp>
      <p:pic>
        <p:nvPicPr>
          <p:cNvPr id="4" name="Picture 4" descr="C:\Users\Lorin\Desktop\books\diagra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04800"/>
            <a:ext cx="4762500" cy="239077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7092280" y="980728"/>
            <a:ext cx="1008112" cy="576064"/>
          </a:xfrm>
          <a:prstGeom prst="ellipse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2736304" cy="165618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CA" b="1" dirty="0" smtClean="0"/>
              <a:t>Pragmatics</a:t>
            </a:r>
            <a:endParaRPr lang="en-CA" b="1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CA" dirty="0"/>
              <a:t>Great ad-lib </a:t>
            </a:r>
            <a:r>
              <a:rPr lang="en-CA" dirty="0" smtClean="0"/>
              <a:t>speaker; motivates others </a:t>
            </a:r>
          </a:p>
          <a:p>
            <a:r>
              <a:rPr lang="en-CA" dirty="0" smtClean="0"/>
              <a:t>The ‘instant expert’ who uses ‘buzzwords’ </a:t>
            </a:r>
          </a:p>
          <a:p>
            <a:r>
              <a:rPr lang="en-CA" dirty="0" smtClean="0"/>
              <a:t>Tends to exaggerate; sees the potential </a:t>
            </a:r>
          </a:p>
          <a:p>
            <a:r>
              <a:rPr lang="en-CA" dirty="0"/>
              <a:t>Hates being </a:t>
            </a:r>
            <a:r>
              <a:rPr lang="en-CA" dirty="0" smtClean="0"/>
              <a:t>bored or frustrated; DA (dopamine) and addiction</a:t>
            </a:r>
          </a:p>
          <a:p>
            <a:pPr>
              <a:buNone/>
            </a:pPr>
            <a:r>
              <a:rPr lang="en-CA" i="1" dirty="0" smtClean="0"/>
              <a:t>This student wants variety and excitement</a:t>
            </a:r>
          </a:p>
          <a:p>
            <a:pPr lvl="1">
              <a:buNone/>
            </a:pPr>
            <a:endParaRPr lang="en-CA" i="1" dirty="0"/>
          </a:p>
        </p:txBody>
      </p:sp>
      <p:pic>
        <p:nvPicPr>
          <p:cNvPr id="4" name="Picture 4" descr="C:\Users\Lorin\Desktop\books\diagra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04800"/>
            <a:ext cx="4762500" cy="239077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4716016" y="908720"/>
            <a:ext cx="1080120" cy="720080"/>
          </a:xfrm>
          <a:prstGeom prst="ellipse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CA" dirty="0" smtClean="0"/>
              <a:t>Good at learning languages if motivated</a:t>
            </a:r>
          </a:p>
          <a:p>
            <a:r>
              <a:rPr lang="en-CA" dirty="0" smtClean="0"/>
              <a:t>Prefers the lecture—‘sit down and talk’ </a:t>
            </a:r>
          </a:p>
          <a:p>
            <a:r>
              <a:rPr lang="en-CA" dirty="0" smtClean="0"/>
              <a:t>Skilled at reasoning and logic; hates failure </a:t>
            </a:r>
          </a:p>
          <a:p>
            <a:r>
              <a:rPr lang="en-CA" dirty="0" smtClean="0"/>
              <a:t>Lives </a:t>
            </a:r>
            <a:r>
              <a:rPr lang="en-CA" dirty="0"/>
              <a:t>on the edge; hates losing </a:t>
            </a:r>
            <a:r>
              <a:rPr lang="en-CA" dirty="0" smtClean="0"/>
              <a:t>control</a:t>
            </a:r>
          </a:p>
          <a:p>
            <a:r>
              <a:rPr lang="en-CA" dirty="0" smtClean="0"/>
              <a:t>Technical thought; ‘rules of the game’</a:t>
            </a:r>
          </a:p>
          <a:p>
            <a:pPr>
              <a:buNone/>
            </a:pPr>
            <a:r>
              <a:rPr lang="en-CA" i="1" dirty="0" smtClean="0"/>
              <a:t>This student is competitive, wants structure</a:t>
            </a:r>
          </a:p>
        </p:txBody>
      </p:sp>
      <p:pic>
        <p:nvPicPr>
          <p:cNvPr id="4" name="Picture 4" descr="C:\Users\Lorin\Desktop\books\diagra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04800"/>
            <a:ext cx="4762500" cy="239077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4644008" y="1556792"/>
            <a:ext cx="1224136" cy="720080"/>
          </a:xfrm>
          <a:prstGeom prst="ellipse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45638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CA" dirty="0" smtClean="0"/>
              <a:t>Experiments and adjusts within structure</a:t>
            </a:r>
          </a:p>
          <a:p>
            <a:pPr lvl="1"/>
            <a:r>
              <a:rPr lang="en-CA" dirty="0" smtClean="0"/>
              <a:t>Does not like to feel muddled</a:t>
            </a:r>
          </a:p>
          <a:p>
            <a:pPr lvl="1"/>
            <a:r>
              <a:rPr lang="en-CA" dirty="0" smtClean="0"/>
              <a:t>Avoids routine </a:t>
            </a:r>
          </a:p>
          <a:p>
            <a:r>
              <a:rPr lang="en-CA" dirty="0" smtClean="0"/>
              <a:t>Needs to know the mental context; aware of everything in the context </a:t>
            </a:r>
          </a:p>
          <a:p>
            <a:r>
              <a:rPr lang="en-CA" dirty="0" smtClean="0"/>
              <a:t>Thinks statistically: averages data, removes outliers</a:t>
            </a:r>
          </a:p>
          <a:p>
            <a:pPr lvl="1"/>
            <a:r>
              <a:rPr lang="en-CA" dirty="0" smtClean="0"/>
              <a:t>‘Cleanses’ and filters speech with euphemisms, (CSR)</a:t>
            </a:r>
          </a:p>
          <a:p>
            <a:pPr>
              <a:buNone/>
            </a:pPr>
            <a:r>
              <a:rPr lang="en-CA" i="1" dirty="0" smtClean="0"/>
              <a:t>This student wants incremental progress</a:t>
            </a:r>
          </a:p>
          <a:p>
            <a:endParaRPr lang="en-CA" dirty="0" smtClean="0"/>
          </a:p>
        </p:txBody>
      </p:sp>
      <p:pic>
        <p:nvPicPr>
          <p:cNvPr id="4" name="Picture 4" descr="C:\Users\Lorin\Desktop\books\diagra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04801"/>
            <a:ext cx="4762500" cy="2332112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4644008" y="2204864"/>
            <a:ext cx="1224136" cy="576064"/>
          </a:xfrm>
          <a:prstGeom prst="ellipse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CA" sz="4800" b="1" dirty="0" smtClean="0"/>
              <a:t>Basal Ganglia and Thalamus </a:t>
            </a:r>
            <a:endParaRPr lang="en-CA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1600200"/>
            <a:ext cx="4186808" cy="4637112"/>
          </a:xfrm>
          <a:solidFill>
            <a:srgbClr val="FFFF99"/>
          </a:solidFill>
        </p:spPr>
        <p:txBody>
          <a:bodyPr>
            <a:normAutofit fontScale="92500" lnSpcReduction="10000"/>
          </a:bodyPr>
          <a:lstStyle/>
          <a:p>
            <a:r>
              <a:rPr lang="en-CA" b="1" dirty="0" smtClean="0"/>
              <a:t>Exhorter:</a:t>
            </a:r>
            <a:r>
              <a:rPr lang="en-CA" dirty="0" smtClean="0"/>
              <a:t> Energy (DA) novelty, imagine, start. (</a:t>
            </a:r>
            <a:r>
              <a:rPr lang="en-CA" i="1" dirty="0" smtClean="0"/>
              <a:t>direct path</a:t>
            </a:r>
            <a:r>
              <a:rPr lang="en-CA" dirty="0" smtClean="0"/>
              <a:t>) </a:t>
            </a:r>
          </a:p>
          <a:p>
            <a:r>
              <a:rPr lang="en-CA" b="1" dirty="0" smtClean="0"/>
              <a:t>Contributor:</a:t>
            </a:r>
            <a:r>
              <a:rPr lang="en-CA" dirty="0" smtClean="0"/>
              <a:t> Control, plan, optimize.</a:t>
            </a:r>
            <a:r>
              <a:rPr lang="en-CA" dirty="0"/>
              <a:t> </a:t>
            </a:r>
            <a:r>
              <a:rPr lang="en-CA" dirty="0" smtClean="0"/>
              <a:t>(</a:t>
            </a:r>
            <a:r>
              <a:rPr lang="en-CA" i="1" dirty="0" smtClean="0"/>
              <a:t>indirect path</a:t>
            </a:r>
            <a:r>
              <a:rPr lang="en-CA" dirty="0" smtClean="0"/>
              <a:t>)</a:t>
            </a:r>
          </a:p>
          <a:p>
            <a:r>
              <a:rPr lang="en-CA" b="1" dirty="0" smtClean="0"/>
              <a:t>Facilitator:</a:t>
            </a:r>
            <a:r>
              <a:rPr lang="en-CA" dirty="0" smtClean="0"/>
              <a:t> Adjust, blend, filter, average.</a:t>
            </a:r>
            <a:r>
              <a:rPr lang="en-CA" dirty="0"/>
              <a:t> </a:t>
            </a:r>
            <a:r>
              <a:rPr lang="en-CA" dirty="0" smtClean="0"/>
              <a:t>(</a:t>
            </a:r>
            <a:r>
              <a:rPr lang="en-CA" i="1" dirty="0" smtClean="0"/>
              <a:t>thalamus</a:t>
            </a:r>
            <a:r>
              <a:rPr lang="en-CA" dirty="0" smtClean="0"/>
              <a:t>) (Briggs and </a:t>
            </a:r>
            <a:r>
              <a:rPr lang="en-CA" dirty="0" err="1" smtClean="0"/>
              <a:t>Usrey</a:t>
            </a:r>
            <a:r>
              <a:rPr lang="en-CA" dirty="0" smtClean="0"/>
              <a:t>, 2008)</a:t>
            </a:r>
          </a:p>
          <a:p>
            <a:endParaRPr lang="en-CA" dirty="0"/>
          </a:p>
        </p:txBody>
      </p:sp>
      <p:pic>
        <p:nvPicPr>
          <p:cNvPr id="5" name="Picture 4" descr="BGA.PNG"/>
          <p:cNvPicPr>
            <a:picLocks noChangeAspect="1"/>
          </p:cNvPicPr>
          <p:nvPr/>
        </p:nvPicPr>
        <p:blipFill>
          <a:blip r:embed="rId3" cstate="print"/>
          <a:srcRect l="2077" t="1703" b="13163"/>
          <a:stretch>
            <a:fillRect/>
          </a:stretch>
        </p:blipFill>
        <p:spPr>
          <a:xfrm>
            <a:off x="539552" y="1700808"/>
            <a:ext cx="3814822" cy="4045511"/>
          </a:xfrm>
          <a:prstGeom prst="rect">
            <a:avLst/>
          </a:prstGeom>
        </p:spPr>
      </p:pic>
      <p:sp>
        <p:nvSpPr>
          <p:cNvPr id="7" name="Oval 4"/>
          <p:cNvSpPr/>
          <p:nvPr/>
        </p:nvSpPr>
        <p:spPr>
          <a:xfrm>
            <a:off x="3275856" y="4005065"/>
            <a:ext cx="1080120" cy="864096"/>
          </a:xfrm>
          <a:prstGeom prst="ellipse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995936" y="4725145"/>
            <a:ext cx="792088" cy="21602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195736" y="2924945"/>
            <a:ext cx="1152128" cy="2304256"/>
          </a:xfrm>
          <a:prstGeom prst="roundRect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ounded Rectangle 9"/>
          <p:cNvSpPr/>
          <p:nvPr/>
        </p:nvSpPr>
        <p:spPr>
          <a:xfrm>
            <a:off x="1115616" y="2924945"/>
            <a:ext cx="1080120" cy="2448272"/>
          </a:xfrm>
          <a:prstGeom prst="roundRect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979712" y="3789040"/>
            <a:ext cx="2880320" cy="28803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843808" y="2492897"/>
            <a:ext cx="1944216" cy="100811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CA" sz="6600" b="1" dirty="0" smtClean="0"/>
              <a:t>Activity</a:t>
            </a:r>
            <a:endParaRPr lang="en-CA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en-CA" dirty="0" smtClean="0"/>
          </a:p>
          <a:p>
            <a:r>
              <a:rPr lang="en-CA" dirty="0" smtClean="0"/>
              <a:t>Think of your teaching or research style.  Which of these patterns fits you best?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Recall memorable students you have had.  Which thinking patterns have they demonstrated and how did it make you feel?</a:t>
            </a:r>
          </a:p>
          <a:p>
            <a:pPr>
              <a:buNone/>
            </a:pPr>
            <a:endParaRPr lang="en-CA" dirty="0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Moving on </a:t>
            </a:r>
            <a:r>
              <a:rPr lang="en-US" b="1" dirty="0" smtClean="0">
                <a:sym typeface="Wingdings" pitchFamily="2" charset="2"/>
              </a:rPr>
              <a:t> Linguistics, Pragmatics, </a:t>
            </a:r>
            <a:r>
              <a:rPr lang="en-US" b="1" dirty="0" smtClean="0"/>
              <a:t>Culture, Paradigms &amp; Identity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sz="5800" dirty="0" smtClean="0"/>
          </a:p>
          <a:p>
            <a:pPr>
              <a:buNone/>
            </a:pPr>
            <a:r>
              <a:rPr lang="en-US" sz="5800" dirty="0" smtClean="0"/>
              <a:t>Using</a:t>
            </a:r>
            <a:r>
              <a:rPr lang="en-US" sz="5800" b="1" dirty="0" smtClean="0"/>
              <a:t> Mental Symmetry </a:t>
            </a:r>
            <a:r>
              <a:rPr lang="en-US" sz="5800" dirty="0" smtClean="0"/>
              <a:t>as a meta-theory</a:t>
            </a:r>
          </a:p>
          <a:p>
            <a:pPr>
              <a:buNone/>
            </a:pPr>
            <a:endParaRPr lang="en-US" sz="5800" dirty="0" smtClean="0"/>
          </a:p>
          <a:p>
            <a:r>
              <a:rPr lang="en-US" sz="4600" b="1" dirty="0" smtClean="0"/>
              <a:t>Explains: </a:t>
            </a:r>
            <a:r>
              <a:rPr lang="en-US" sz="4600" dirty="0" smtClean="0"/>
              <a:t>key insights of TESOL and Christianity.</a:t>
            </a:r>
          </a:p>
          <a:p>
            <a:r>
              <a:rPr lang="en-US" sz="4700" b="1" dirty="0" smtClean="0"/>
              <a:t>Helps</a:t>
            </a:r>
            <a:r>
              <a:rPr lang="en-US" sz="4700" dirty="0" smtClean="0"/>
              <a:t>: SLLs to navigate learning, culture &amp; identity.</a:t>
            </a:r>
          </a:p>
          <a:p>
            <a:r>
              <a:rPr lang="en-US" sz="4700" b="1" dirty="0" smtClean="0"/>
              <a:t>Applies: </a:t>
            </a:r>
            <a:r>
              <a:rPr lang="en-US" sz="4700" dirty="0" smtClean="0"/>
              <a:t>a new paradigm to personal transformation.</a:t>
            </a:r>
          </a:p>
          <a:p>
            <a:endParaRPr lang="en-US" sz="4700" dirty="0" smtClean="0"/>
          </a:p>
          <a:p>
            <a:endParaRPr lang="en-US" sz="4700" dirty="0" smtClean="0"/>
          </a:p>
          <a:p>
            <a:pPr algn="ctr">
              <a:buNone/>
            </a:pPr>
            <a:r>
              <a:rPr lang="en-US" sz="4700" b="1" dirty="0" smtClean="0">
                <a:solidFill>
                  <a:schemeClr val="accent6">
                    <a:lumMod val="50000"/>
                  </a:schemeClr>
                </a:solidFill>
              </a:rPr>
              <a:t>Information presented so far will provide the foundation for the rest of the presentation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CA" b="1" dirty="0" smtClean="0"/>
              <a:t>A Meta-Cognitive Functional Analogical Approach 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453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CA" b="1" dirty="0" smtClean="0"/>
              <a:t>Meta</a:t>
            </a:r>
            <a:r>
              <a:rPr lang="en-CA" dirty="0" smtClean="0"/>
              <a:t>: Integrate other theories</a:t>
            </a:r>
          </a:p>
          <a:p>
            <a:pPr lvl="1"/>
            <a:r>
              <a:rPr lang="en-CA" dirty="0" smtClean="0"/>
              <a:t>This can bring theoretical unity to TESOL. </a:t>
            </a:r>
          </a:p>
          <a:p>
            <a:r>
              <a:rPr lang="en-CA" b="1" dirty="0" smtClean="0"/>
              <a:t>Cognitive</a:t>
            </a:r>
            <a:r>
              <a:rPr lang="en-CA" dirty="0" smtClean="0"/>
              <a:t>: Interacting cognitive modules</a:t>
            </a:r>
          </a:p>
          <a:p>
            <a:pPr lvl="1"/>
            <a:r>
              <a:rPr lang="en-CA" dirty="0" smtClean="0"/>
              <a:t>Modules correspond to brain regions.</a:t>
            </a:r>
          </a:p>
          <a:p>
            <a:r>
              <a:rPr lang="en-CA" b="1" dirty="0" smtClean="0"/>
              <a:t>Functional</a:t>
            </a:r>
            <a:r>
              <a:rPr lang="en-CA" dirty="0" smtClean="0"/>
              <a:t>: Cognitive mechanisms </a:t>
            </a:r>
          </a:p>
          <a:p>
            <a:pPr lvl="1"/>
            <a:r>
              <a:rPr lang="en-CA" dirty="0" smtClean="0"/>
              <a:t>How does/can the mind function? </a:t>
            </a:r>
          </a:p>
          <a:p>
            <a:r>
              <a:rPr lang="en-CA" b="1" dirty="0" smtClean="0"/>
              <a:t>Analogical</a:t>
            </a:r>
            <a:r>
              <a:rPr lang="en-CA" dirty="0" smtClean="0"/>
              <a:t>: Look for common patterns</a:t>
            </a:r>
          </a:p>
          <a:p>
            <a:pPr lvl="1"/>
            <a:r>
              <a:rPr lang="en-CA" dirty="0" smtClean="0"/>
              <a:t>How research, teaching, identity, and culture interact</a:t>
            </a:r>
          </a:p>
          <a:p>
            <a:r>
              <a:rPr lang="en-CA" b="1" dirty="0" smtClean="0"/>
              <a:t>Mental Symmetry Model</a:t>
            </a:r>
            <a:r>
              <a:rPr lang="en-CA" dirty="0" smtClean="0"/>
              <a:t>: Analyze many fields</a:t>
            </a:r>
          </a:p>
          <a:p>
            <a:pPr lvl="1"/>
            <a:r>
              <a:rPr lang="en-CA" dirty="0" smtClean="0"/>
              <a:t>Each field provides corroborative evidence.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6864" cy="936104"/>
          </a:xfrm>
          <a:solidFill>
            <a:srgbClr val="00206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CA" sz="6600" b="1" dirty="0" smtClean="0">
                <a:solidFill>
                  <a:schemeClr val="bg2">
                    <a:lumMod val="90000"/>
                  </a:schemeClr>
                </a:solidFill>
              </a:rPr>
              <a:t>Outline Pit Stop       ...</a:t>
            </a:r>
            <a:endParaRPr lang="en-CA" sz="66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96752"/>
            <a:ext cx="7776864" cy="5400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marL="571500" indent="-571500">
              <a:buAutoNum type="romanUcPeriod"/>
            </a:pPr>
            <a:r>
              <a:rPr lang="en-CA" b="1" dirty="0" smtClean="0"/>
              <a:t>Mental Networks</a:t>
            </a:r>
            <a:r>
              <a:rPr lang="en-CA" dirty="0" smtClean="0"/>
              <a:t>—Friesen (2012)</a:t>
            </a:r>
          </a:p>
          <a:p>
            <a:pPr marL="571500" indent="-571500">
              <a:buAutoNum type="romanUcPeriod" startAt="2"/>
            </a:pPr>
            <a:r>
              <a:rPr lang="en-CA" b="1" dirty="0" smtClean="0"/>
              <a:t>A Mental Concept of God </a:t>
            </a:r>
          </a:p>
          <a:p>
            <a:pPr marL="571500" indent="-571500">
              <a:buFont typeface="Arial" pitchFamily="34" charset="0"/>
              <a:buAutoNum type="romanUcPeriod" startAt="2"/>
            </a:pPr>
            <a:r>
              <a:rPr lang="en-CA" b="1" dirty="0" smtClean="0"/>
              <a:t>Cognitive Science of Religion	</a:t>
            </a:r>
          </a:p>
          <a:p>
            <a:pPr marL="571500" indent="-571500">
              <a:buFont typeface="Arial" pitchFamily="34" charset="0"/>
              <a:buAutoNum type="romanUcPeriod" startAt="2"/>
            </a:pPr>
            <a:r>
              <a:rPr lang="en-CA" b="1" dirty="0" smtClean="0"/>
              <a:t>Paradigms</a:t>
            </a:r>
            <a:r>
              <a:rPr lang="en-CA" dirty="0" smtClean="0"/>
              <a:t>—Kuhn (1962)</a:t>
            </a:r>
          </a:p>
          <a:p>
            <a:pPr marL="571500" indent="-571500">
              <a:buFont typeface="Arial" pitchFamily="34" charset="0"/>
              <a:buAutoNum type="romanUcPeriod" startAt="2"/>
            </a:pPr>
            <a:r>
              <a:rPr lang="en-CA" b="1" dirty="0" smtClean="0"/>
              <a:t>Technical thought</a:t>
            </a:r>
            <a:r>
              <a:rPr lang="en-CA" dirty="0" smtClean="0"/>
              <a:t>—Chomsky (1966)</a:t>
            </a:r>
          </a:p>
          <a:p>
            <a:pPr marL="571500" indent="-571500">
              <a:buFont typeface="Arial" pitchFamily="34" charset="0"/>
              <a:buAutoNum type="romanUcPeriod" startAt="2"/>
            </a:pPr>
            <a:r>
              <a:rPr lang="en-CA" b="1" dirty="0" smtClean="0"/>
              <a:t>Community of Practice</a:t>
            </a:r>
            <a:r>
              <a:rPr lang="en-CA" dirty="0" smtClean="0"/>
              <a:t>—Lave and Wenger (1991)</a:t>
            </a:r>
          </a:p>
          <a:p>
            <a:pPr marL="571500" indent="-571500">
              <a:buFont typeface="Arial" pitchFamily="34" charset="0"/>
              <a:buAutoNum type="romanUcPeriod" startAt="2"/>
            </a:pPr>
            <a:r>
              <a:rPr lang="en-CA" b="1" dirty="0" err="1" smtClean="0"/>
              <a:t>Implicature</a:t>
            </a:r>
            <a:r>
              <a:rPr lang="en-CA" dirty="0" smtClean="0"/>
              <a:t>—Grice (1975)</a:t>
            </a:r>
          </a:p>
          <a:p>
            <a:pPr marL="571500" indent="-571500">
              <a:buFont typeface="Arial" pitchFamily="34" charset="0"/>
              <a:buAutoNum type="romanUcPeriod" startAt="2"/>
            </a:pPr>
            <a:r>
              <a:rPr lang="en-CA" b="1" dirty="0" smtClean="0"/>
              <a:t>Politeness Theory</a:t>
            </a:r>
            <a:r>
              <a:rPr lang="en-CA" dirty="0" smtClean="0"/>
              <a:t>—</a:t>
            </a:r>
            <a:r>
              <a:rPr lang="en-CA" dirty="0" err="1" smtClean="0"/>
              <a:t>Arundale</a:t>
            </a:r>
            <a:r>
              <a:rPr lang="en-CA" dirty="0" smtClean="0"/>
              <a:t> (1999, 2006)</a:t>
            </a:r>
          </a:p>
          <a:p>
            <a:pPr marL="571500" indent="-571500">
              <a:buFont typeface="Arial" pitchFamily="34" charset="0"/>
              <a:buAutoNum type="romanUcPeriod" startAt="2"/>
            </a:pPr>
            <a:r>
              <a:rPr lang="en-CA" b="1" dirty="0" smtClean="0"/>
              <a:t>Culture</a:t>
            </a:r>
            <a:r>
              <a:rPr lang="en-CA" dirty="0" smtClean="0"/>
              <a:t>—</a:t>
            </a:r>
            <a:r>
              <a:rPr lang="en-CA" dirty="0" err="1" smtClean="0"/>
              <a:t>Culhane</a:t>
            </a:r>
            <a:r>
              <a:rPr lang="en-CA" dirty="0" smtClean="0"/>
              <a:t> (2004)</a:t>
            </a:r>
          </a:p>
          <a:p>
            <a:pPr marL="571500" indent="-571500">
              <a:buFont typeface="Arial" pitchFamily="34" charset="0"/>
              <a:buAutoNum type="romanUcPeriod" startAt="2"/>
            </a:pPr>
            <a:r>
              <a:rPr lang="en-CA" b="1" dirty="0" smtClean="0"/>
              <a:t>Childish identity—</a:t>
            </a:r>
            <a:r>
              <a:rPr lang="en-CA" dirty="0" smtClean="0"/>
              <a:t>Piaget </a:t>
            </a:r>
          </a:p>
          <a:p>
            <a:pPr marL="571500" indent="-571500">
              <a:buFont typeface="Arial" pitchFamily="34" charset="0"/>
              <a:buAutoNum type="romanUcPeriod" startAt="2"/>
            </a:pPr>
            <a:r>
              <a:rPr lang="en-CA" b="1" dirty="0" smtClean="0"/>
              <a:t>The Limitations of Embodiment</a:t>
            </a:r>
            <a:endParaRPr lang="en-CA" dirty="0" smtClean="0"/>
          </a:p>
          <a:p>
            <a:pPr marL="571500" indent="-571500">
              <a:buFont typeface="Arial" pitchFamily="34" charset="0"/>
              <a:buAutoNum type="romanUcPeriod" startAt="2"/>
            </a:pPr>
            <a:r>
              <a:rPr lang="en-CA" b="1" dirty="0" smtClean="0"/>
              <a:t>Societal Stages</a:t>
            </a:r>
            <a:r>
              <a:rPr lang="en-CA" dirty="0" smtClean="0"/>
              <a:t>—</a:t>
            </a:r>
            <a:r>
              <a:rPr lang="en-CA" dirty="0" err="1" smtClean="0"/>
              <a:t>Habermas</a:t>
            </a:r>
            <a:r>
              <a:rPr lang="en-CA" dirty="0" smtClean="0"/>
              <a:t> (1991)</a:t>
            </a:r>
          </a:p>
          <a:p>
            <a:pPr marL="571500" indent="-571500">
              <a:buFont typeface="Arial" pitchFamily="34" charset="0"/>
              <a:buAutoNum type="romanUcPeriod" startAt="2"/>
            </a:pPr>
            <a:r>
              <a:rPr lang="en-CA" b="1" dirty="0" smtClean="0"/>
              <a:t>Education and Faith</a:t>
            </a:r>
          </a:p>
          <a:p>
            <a:pPr marL="571500" indent="-571500">
              <a:buFont typeface="Arial" pitchFamily="34" charset="0"/>
              <a:buAutoNum type="romanUcPeriod" startAt="2"/>
            </a:pPr>
            <a:r>
              <a:rPr lang="en-CA" b="1" dirty="0" smtClean="0"/>
              <a:t>Critical Discourse Analysis</a:t>
            </a:r>
            <a:r>
              <a:rPr lang="en-CA" dirty="0" smtClean="0"/>
              <a:t>—</a:t>
            </a:r>
            <a:r>
              <a:rPr lang="en-CA" dirty="0" err="1" smtClean="0"/>
              <a:t>Fairclough</a:t>
            </a:r>
            <a:r>
              <a:rPr lang="en-CA" dirty="0" smtClean="0"/>
              <a:t> (1999)</a:t>
            </a:r>
          </a:p>
          <a:p>
            <a:pPr marL="571500" indent="-571500">
              <a:buFont typeface="Arial" pitchFamily="34" charset="0"/>
              <a:buAutoNum type="romanUcPeriod" startAt="2"/>
            </a:pPr>
            <a:r>
              <a:rPr lang="en-CA" b="1" dirty="0" smtClean="0"/>
              <a:t>Cognitive Development</a:t>
            </a:r>
            <a:r>
              <a:rPr lang="en-CA" dirty="0" smtClean="0"/>
              <a:t>—Perry (1970) &amp; </a:t>
            </a:r>
            <a:r>
              <a:rPr lang="en-CA" dirty="0" err="1" smtClean="0"/>
              <a:t>Belenky</a:t>
            </a:r>
            <a:r>
              <a:rPr lang="en-CA" dirty="0" smtClean="0"/>
              <a:t> (1986)</a:t>
            </a:r>
          </a:p>
          <a:p>
            <a:pPr marL="571500" indent="-571500">
              <a:buFont typeface="Arial" pitchFamily="34" charset="0"/>
              <a:buAutoNum type="romanUcPeriod" startAt="2"/>
            </a:pPr>
            <a:r>
              <a:rPr lang="en-CA" b="1" dirty="0" smtClean="0"/>
              <a:t>Possible Selves</a:t>
            </a:r>
            <a:r>
              <a:rPr lang="en-CA" dirty="0" smtClean="0"/>
              <a:t>—Higgins (1987)</a:t>
            </a:r>
          </a:p>
          <a:p>
            <a:pPr marL="571500" indent="-571500">
              <a:buFont typeface="Arial" pitchFamily="34" charset="0"/>
              <a:buAutoNum type="romanUcPeriod" startAt="2"/>
            </a:pPr>
            <a:r>
              <a:rPr lang="en-CA" b="1" dirty="0" smtClean="0"/>
              <a:t>Platonic forms and the Holy Spirit</a:t>
            </a:r>
          </a:p>
          <a:p>
            <a:pPr marL="571500" indent="-571500">
              <a:buFont typeface="Arial" pitchFamily="34" charset="0"/>
              <a:buAutoNum type="romanUcPeriod" startAt="2"/>
            </a:pPr>
            <a:r>
              <a:rPr lang="en-CA" b="1" dirty="0" smtClean="0"/>
              <a:t>Third Culture Kids</a:t>
            </a:r>
            <a:r>
              <a:rPr lang="en-CA" dirty="0" smtClean="0"/>
              <a:t>—Pollock (2009)</a:t>
            </a:r>
          </a:p>
          <a:p>
            <a:pPr marL="571500" indent="-571500">
              <a:buFont typeface="Arial" pitchFamily="34" charset="0"/>
              <a:buAutoNum type="romanUcPeriod" startAt="2"/>
            </a:pPr>
            <a:r>
              <a:rPr lang="en-CA" b="1" dirty="0" smtClean="0"/>
              <a:t>EIL vs. EFL vs. WE</a:t>
            </a:r>
            <a:r>
              <a:rPr lang="en-CA" dirty="0" smtClean="0"/>
              <a:t>—Matsuda (2012)</a:t>
            </a:r>
          </a:p>
          <a:p>
            <a:pPr marL="571500" indent="-571500">
              <a:buFont typeface="Arial" pitchFamily="34" charset="0"/>
              <a:buAutoNum type="romanUcPeriod" startAt="2"/>
            </a:pPr>
            <a:r>
              <a:rPr lang="en-CA" b="1" dirty="0" smtClean="0"/>
              <a:t>Incarnation</a:t>
            </a:r>
          </a:p>
          <a:p>
            <a:pPr marL="571500" indent="-571500">
              <a:buFont typeface="Arial" pitchFamily="34" charset="0"/>
              <a:buAutoNum type="romanUcPeriod" startAt="2"/>
            </a:pPr>
            <a:r>
              <a:rPr lang="en-CA" b="1" dirty="0" smtClean="0"/>
              <a:t>Three stages of personal salvation </a:t>
            </a:r>
          </a:p>
          <a:p>
            <a:pPr marL="571500" indent="-571500">
              <a:buFont typeface="Arial" pitchFamily="34" charset="0"/>
              <a:buAutoNum type="romanUcPeriod" startAt="2"/>
            </a:pPr>
            <a:r>
              <a:rPr lang="en-CA" b="1" dirty="0" smtClean="0"/>
              <a:t>The prayer of salvation</a:t>
            </a:r>
          </a:p>
          <a:p>
            <a:pPr marL="571500" indent="-571500">
              <a:buFont typeface="Arial" pitchFamily="34" charset="0"/>
              <a:buAutoNum type="romanUcPeriod" startAt="2"/>
            </a:pPr>
            <a:r>
              <a:rPr lang="en-CA" b="1" dirty="0" smtClean="0"/>
              <a:t>Multiple Worlds?</a:t>
            </a:r>
          </a:p>
          <a:p>
            <a:pPr marL="571500" indent="-571500">
              <a:buAutoNum type="romanUcPeriod" startAt="13"/>
            </a:pPr>
            <a:endParaRPr lang="en-CA" dirty="0" smtClean="0"/>
          </a:p>
          <a:p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1028" name="Picture 4" descr="C:\Documents and Settings\Administrator\Local Settings\Temporary Internet Files\Content.IE5\342IF302\MP90042435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88640"/>
            <a:ext cx="2691888" cy="1800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CA" sz="4900" b="1" dirty="0" smtClean="0">
                <a:solidFill>
                  <a:schemeClr val="bg2">
                    <a:lumMod val="90000"/>
                  </a:schemeClr>
                </a:solidFill>
              </a:rPr>
              <a:t>I. Mental Networks (MNs) </a:t>
            </a:r>
            <a:r>
              <a:rPr lang="en-CA" b="1" dirty="0" smtClean="0">
                <a:solidFill>
                  <a:schemeClr val="bg2">
                    <a:lumMod val="90000"/>
                  </a:schemeClr>
                </a:solidFill>
              </a:rPr>
              <a:t/>
            </a:r>
            <a:br>
              <a:rPr lang="en-CA" b="1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en-CA" sz="3600" b="1" i="1" dirty="0" smtClean="0">
                <a:solidFill>
                  <a:schemeClr val="bg2">
                    <a:lumMod val="90000"/>
                  </a:schemeClr>
                </a:solidFill>
              </a:rPr>
              <a:t>Friesen (2012, pp. 38-42)</a:t>
            </a:r>
            <a:endParaRPr lang="en-CA" sz="36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CA" sz="100" b="1" i="1" dirty="0" smtClean="0"/>
          </a:p>
          <a:p>
            <a:r>
              <a:rPr lang="en-CA" dirty="0" smtClean="0"/>
              <a:t>Isolated memories feel good or bad</a:t>
            </a:r>
          </a:p>
          <a:p>
            <a:r>
              <a:rPr lang="en-CA" dirty="0" smtClean="0"/>
              <a:t>Similar emotional memories will connect</a:t>
            </a:r>
          </a:p>
          <a:p>
            <a:r>
              <a:rPr lang="en-CA" dirty="0" smtClean="0"/>
              <a:t>Triggering one memory activates them all</a:t>
            </a:r>
          </a:p>
          <a:p>
            <a:r>
              <a:rPr lang="en-CA" dirty="0" smtClean="0"/>
              <a:t>Compatible input creates hyper-pleasure</a:t>
            </a:r>
          </a:p>
          <a:p>
            <a:r>
              <a:rPr lang="en-CA" dirty="0" smtClean="0"/>
              <a:t>Continued incompatibility threatens the network</a:t>
            </a:r>
          </a:p>
          <a:p>
            <a:pPr lvl="1"/>
            <a:r>
              <a:rPr lang="en-CA" sz="2400" dirty="0" smtClean="0"/>
              <a:t>There will be deep unease and sense of loss</a:t>
            </a:r>
          </a:p>
          <a:p>
            <a:pPr lvl="1"/>
            <a:r>
              <a:rPr lang="en-CA" sz="2400" dirty="0" smtClean="0"/>
              <a:t>‘Feeding’ the network removes unease</a:t>
            </a:r>
          </a:p>
          <a:p>
            <a:r>
              <a:rPr lang="en-CA" dirty="0" smtClean="0"/>
              <a:t>Painful memories can form MNs</a:t>
            </a:r>
          </a:p>
          <a:p>
            <a:r>
              <a:rPr lang="en-CA" dirty="0" smtClean="0"/>
              <a:t>A ‘starved’ network will ‘die’</a:t>
            </a:r>
          </a:p>
          <a:p>
            <a:pPr lvl="1"/>
            <a:r>
              <a:rPr lang="en-CA" sz="2400" dirty="0" smtClean="0"/>
              <a:t>It will revert to isolated memories</a:t>
            </a:r>
          </a:p>
          <a:p>
            <a:r>
              <a:rPr lang="en-CA" dirty="0" err="1" smtClean="0"/>
              <a:t>Fairclough’s</a:t>
            </a:r>
            <a:r>
              <a:rPr lang="en-CA" dirty="0" smtClean="0"/>
              <a:t> member’s resources (1989)</a:t>
            </a:r>
          </a:p>
        </p:txBody>
      </p:sp>
      <p:grpSp>
        <p:nvGrpSpPr>
          <p:cNvPr id="4" name="Group 30"/>
          <p:cNvGrpSpPr/>
          <p:nvPr/>
        </p:nvGrpSpPr>
        <p:grpSpPr>
          <a:xfrm>
            <a:off x="6948264" y="4365104"/>
            <a:ext cx="1514485" cy="1961665"/>
            <a:chOff x="6840392" y="2259423"/>
            <a:chExt cx="1514485" cy="1961665"/>
          </a:xfrm>
        </p:grpSpPr>
        <p:grpSp>
          <p:nvGrpSpPr>
            <p:cNvPr id="6" name="Group 3"/>
            <p:cNvGrpSpPr/>
            <p:nvPr/>
          </p:nvGrpSpPr>
          <p:grpSpPr>
            <a:xfrm>
              <a:off x="6898425" y="2493054"/>
              <a:ext cx="1456452" cy="1211730"/>
              <a:chOff x="6894231" y="2493063"/>
              <a:chExt cx="904618" cy="752631"/>
            </a:xfrm>
          </p:grpSpPr>
          <p:cxnSp>
            <p:nvCxnSpPr>
              <p:cNvPr id="5" name="AutoShape 29"/>
              <p:cNvCxnSpPr>
                <a:cxnSpLocks noChangeShapeType="1"/>
                <a:stCxn id="13" idx="4"/>
              </p:cNvCxnSpPr>
              <p:nvPr/>
            </p:nvCxnSpPr>
            <p:spPr bwMode="auto">
              <a:xfrm rot="5400000">
                <a:off x="7163721" y="2944718"/>
                <a:ext cx="304629" cy="91025"/>
              </a:xfrm>
              <a:prstGeom prst="curvedConnector2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7" name="Group 56"/>
              <p:cNvGrpSpPr/>
              <p:nvPr/>
            </p:nvGrpSpPr>
            <p:grpSpPr>
              <a:xfrm>
                <a:off x="6894231" y="2493063"/>
                <a:ext cx="904618" cy="752631"/>
                <a:chOff x="6894231" y="2493063"/>
                <a:chExt cx="904618" cy="752631"/>
              </a:xfrm>
            </p:grpSpPr>
            <p:grpSp>
              <p:nvGrpSpPr>
                <p:cNvPr id="8" name="Group 14"/>
                <p:cNvGrpSpPr>
                  <a:grpSpLocks/>
                </p:cNvGrpSpPr>
                <p:nvPr/>
              </p:nvGrpSpPr>
              <p:grpSpPr bwMode="auto">
                <a:xfrm>
                  <a:off x="7579434" y="2742306"/>
                  <a:ext cx="219415" cy="503388"/>
                  <a:chOff x="5209" y="3672"/>
                  <a:chExt cx="215" cy="616"/>
                </a:xfrm>
              </p:grpSpPr>
              <p:sp>
                <p:nvSpPr>
                  <p:cNvPr id="15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5209" y="4074"/>
                    <a:ext cx="215" cy="2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CA"/>
                  </a:p>
                </p:txBody>
              </p:sp>
              <p:cxnSp>
                <p:nvCxnSpPr>
                  <p:cNvPr id="16" name="AutoShape 16"/>
                  <p:cNvCxnSpPr>
                    <a:cxnSpLocks noChangeShapeType="1"/>
                    <a:stCxn id="15" idx="0"/>
                  </p:cNvCxnSpPr>
                  <p:nvPr/>
                </p:nvCxnSpPr>
                <p:spPr bwMode="auto">
                  <a:xfrm flipV="1">
                    <a:off x="5317" y="3672"/>
                    <a:ext cx="1" cy="402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</p:grpSp>
            <p:grpSp>
              <p:nvGrpSpPr>
                <p:cNvPr id="17" name="Group 17"/>
                <p:cNvGrpSpPr>
                  <a:grpSpLocks/>
                </p:cNvGrpSpPr>
                <p:nvPr/>
              </p:nvGrpSpPr>
              <p:grpSpPr bwMode="auto">
                <a:xfrm>
                  <a:off x="7251842" y="2493063"/>
                  <a:ext cx="219415" cy="344853"/>
                  <a:chOff x="4632" y="3866"/>
                  <a:chExt cx="215" cy="422"/>
                </a:xfrm>
              </p:grpSpPr>
              <p:sp>
                <p:nvSpPr>
                  <p:cNvPr id="13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4632" y="4074"/>
                    <a:ext cx="215" cy="2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CA"/>
                  </a:p>
                </p:txBody>
              </p:sp>
              <p:cxnSp>
                <p:nvCxnSpPr>
                  <p:cNvPr id="14" name="AutoShape 19"/>
                  <p:cNvCxnSpPr>
                    <a:cxnSpLocks noChangeShapeType="1"/>
                    <a:stCxn id="13" idx="0"/>
                  </p:cNvCxnSpPr>
                  <p:nvPr/>
                </p:nvCxnSpPr>
                <p:spPr bwMode="auto">
                  <a:xfrm flipV="1">
                    <a:off x="4740" y="3866"/>
                    <a:ext cx="1" cy="208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</p:grpSp>
            <p:cxnSp>
              <p:nvCxnSpPr>
                <p:cNvPr id="9" name="AutoShape 28"/>
                <p:cNvCxnSpPr>
                  <a:cxnSpLocks noChangeShapeType="1"/>
                  <a:stCxn id="13" idx="2"/>
                </p:cNvCxnSpPr>
                <p:nvPr/>
              </p:nvCxnSpPr>
              <p:spPr bwMode="auto">
                <a:xfrm rot="10800000" flipV="1">
                  <a:off x="6972488" y="2750477"/>
                  <a:ext cx="279354" cy="8805"/>
                </a:xfrm>
                <a:prstGeom prst="curvedConnector4">
                  <a:avLst>
                    <a:gd name="adj1" fmla="val 30192"/>
                    <a:gd name="adj2" fmla="val 1113001"/>
                  </a:avLst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" name="AutoShape 33"/>
                <p:cNvCxnSpPr>
                  <a:cxnSpLocks noChangeShapeType="1"/>
                  <a:endCxn id="15" idx="2"/>
                </p:cNvCxnSpPr>
                <p:nvPr/>
              </p:nvCxnSpPr>
              <p:spPr bwMode="auto">
                <a:xfrm rot="5400000" flipH="1" flipV="1">
                  <a:off x="7385711" y="3010653"/>
                  <a:ext cx="46119" cy="341324"/>
                </a:xfrm>
                <a:prstGeom prst="curvedConnector4">
                  <a:avLst>
                    <a:gd name="adj1" fmla="val -307875"/>
                    <a:gd name="adj2" fmla="val 54748"/>
                  </a:avLst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" name="AutoShape 34"/>
                <p:cNvCxnSpPr>
                  <a:cxnSpLocks noChangeShapeType="1"/>
                  <a:stCxn id="13" idx="5"/>
                  <a:endCxn id="15" idx="1"/>
                </p:cNvCxnSpPr>
                <p:nvPr/>
              </p:nvCxnSpPr>
              <p:spPr bwMode="auto">
                <a:xfrm rot="16200000" flipH="1">
                  <a:off x="7383053" y="2869050"/>
                  <a:ext cx="283564" cy="171450"/>
                </a:xfrm>
                <a:prstGeom prst="curvedConnector3">
                  <a:avLst>
                    <a:gd name="adj1" fmla="val 49856"/>
                  </a:avLst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" name="AutoShape 35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6814392" y="2813510"/>
                  <a:ext cx="347044" cy="18736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</p:grpSp>
        <p:grpSp>
          <p:nvGrpSpPr>
            <p:cNvPr id="18" name="Group 16"/>
            <p:cNvGrpSpPr/>
            <p:nvPr/>
          </p:nvGrpSpPr>
          <p:grpSpPr>
            <a:xfrm>
              <a:off x="6840392" y="2259423"/>
              <a:ext cx="652303" cy="1961665"/>
              <a:chOff x="6846690" y="2251993"/>
              <a:chExt cx="405152" cy="1218427"/>
            </a:xfrm>
            <a:solidFill>
              <a:schemeClr val="tx1"/>
            </a:solidFill>
          </p:grpSpPr>
          <p:grpSp>
            <p:nvGrpSpPr>
              <p:cNvPr id="19" name="Group 20"/>
              <p:cNvGrpSpPr>
                <a:grpSpLocks/>
              </p:cNvGrpSpPr>
              <p:nvPr/>
            </p:nvGrpSpPr>
            <p:grpSpPr bwMode="auto">
              <a:xfrm>
                <a:off x="6846690" y="2251993"/>
                <a:ext cx="219415" cy="415949"/>
                <a:chOff x="4847" y="2623"/>
                <a:chExt cx="215" cy="509"/>
              </a:xfrm>
              <a:grpFill/>
            </p:grpSpPr>
            <p:sp>
              <p:nvSpPr>
                <p:cNvPr id="22" name="Oval 21"/>
                <p:cNvSpPr>
                  <a:spLocks noChangeArrowheads="1"/>
                </p:cNvSpPr>
                <p:nvPr/>
              </p:nvSpPr>
              <p:spPr bwMode="auto">
                <a:xfrm>
                  <a:off x="4847" y="2918"/>
                  <a:ext cx="215" cy="214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cxnSp>
              <p:nvCxnSpPr>
                <p:cNvPr id="23" name="AutoShape 22"/>
                <p:cNvCxnSpPr>
                  <a:cxnSpLocks noChangeShapeType="1"/>
                </p:cNvCxnSpPr>
                <p:nvPr/>
              </p:nvCxnSpPr>
              <p:spPr bwMode="auto">
                <a:xfrm flipV="1">
                  <a:off x="4954" y="2623"/>
                  <a:ext cx="1" cy="371"/>
                </a:xfrm>
                <a:prstGeom prst="straightConnector1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</p:grpSp>
          <p:grpSp>
            <p:nvGrpSpPr>
              <p:cNvPr id="24" name="Group 25"/>
              <p:cNvGrpSpPr>
                <a:grpSpLocks/>
              </p:cNvGrpSpPr>
              <p:nvPr/>
            </p:nvGrpSpPr>
            <p:grpSpPr bwMode="auto">
              <a:xfrm>
                <a:off x="7032427" y="2963764"/>
                <a:ext cx="219415" cy="506656"/>
                <a:chOff x="5681" y="4074"/>
                <a:chExt cx="215" cy="620"/>
              </a:xfrm>
              <a:grpFill/>
            </p:grpSpPr>
            <p:sp>
              <p:nvSpPr>
                <p:cNvPr id="20" name="Oval 26"/>
                <p:cNvSpPr>
                  <a:spLocks noChangeArrowheads="1"/>
                </p:cNvSpPr>
                <p:nvPr/>
              </p:nvSpPr>
              <p:spPr bwMode="auto">
                <a:xfrm>
                  <a:off x="5681" y="4074"/>
                  <a:ext cx="215" cy="214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cxnSp>
              <p:nvCxnSpPr>
                <p:cNvPr id="21" name="AutoShape 27"/>
                <p:cNvCxnSpPr>
                  <a:cxnSpLocks noChangeShapeType="1"/>
                  <a:stCxn id="20" idx="4"/>
                </p:cNvCxnSpPr>
                <p:nvPr/>
              </p:nvCxnSpPr>
              <p:spPr bwMode="auto">
                <a:xfrm>
                  <a:off x="5789" y="4288"/>
                  <a:ext cx="1" cy="406"/>
                </a:xfrm>
                <a:prstGeom prst="straightConnector1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</p:grpSp>
        </p:grpSp>
      </p:grpSp>
      <p:grpSp>
        <p:nvGrpSpPr>
          <p:cNvPr id="25" name="Group 23"/>
          <p:cNvGrpSpPr/>
          <p:nvPr/>
        </p:nvGrpSpPr>
        <p:grpSpPr>
          <a:xfrm>
            <a:off x="7380312" y="1683359"/>
            <a:ext cx="652303" cy="1961665"/>
            <a:chOff x="6846690" y="2251993"/>
            <a:chExt cx="405152" cy="1218427"/>
          </a:xfrm>
          <a:solidFill>
            <a:schemeClr val="tx1"/>
          </a:solidFill>
        </p:grpSpPr>
        <p:grpSp>
          <p:nvGrpSpPr>
            <p:cNvPr id="26" name="Group 20"/>
            <p:cNvGrpSpPr>
              <a:grpSpLocks/>
            </p:cNvGrpSpPr>
            <p:nvPr/>
          </p:nvGrpSpPr>
          <p:grpSpPr bwMode="auto">
            <a:xfrm>
              <a:off x="6846690" y="2251993"/>
              <a:ext cx="219415" cy="415949"/>
              <a:chOff x="4847" y="2623"/>
              <a:chExt cx="215" cy="509"/>
            </a:xfrm>
            <a:grpFill/>
          </p:grpSpPr>
          <p:sp>
            <p:nvSpPr>
              <p:cNvPr id="29" name="Oval 28"/>
              <p:cNvSpPr>
                <a:spLocks noChangeArrowheads="1"/>
              </p:cNvSpPr>
              <p:nvPr/>
            </p:nvSpPr>
            <p:spPr bwMode="auto">
              <a:xfrm>
                <a:off x="4847" y="2918"/>
                <a:ext cx="215" cy="214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cxnSp>
            <p:nvCxnSpPr>
              <p:cNvPr id="30" name="AutoShape 22"/>
              <p:cNvCxnSpPr>
                <a:cxnSpLocks noChangeShapeType="1"/>
              </p:cNvCxnSpPr>
              <p:nvPr/>
            </p:nvCxnSpPr>
            <p:spPr bwMode="auto">
              <a:xfrm flipV="1">
                <a:off x="4954" y="2623"/>
                <a:ext cx="1" cy="371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31" name="Group 25"/>
            <p:cNvGrpSpPr>
              <a:grpSpLocks/>
            </p:cNvGrpSpPr>
            <p:nvPr/>
          </p:nvGrpSpPr>
          <p:grpSpPr bwMode="auto">
            <a:xfrm>
              <a:off x="7032427" y="2963764"/>
              <a:ext cx="219415" cy="506656"/>
              <a:chOff x="5681" y="4074"/>
              <a:chExt cx="215" cy="620"/>
            </a:xfrm>
            <a:grpFill/>
          </p:grpSpPr>
          <p:sp>
            <p:nvSpPr>
              <p:cNvPr id="27" name="Oval 26"/>
              <p:cNvSpPr>
                <a:spLocks noChangeArrowheads="1"/>
              </p:cNvSpPr>
              <p:nvPr/>
            </p:nvSpPr>
            <p:spPr bwMode="auto">
              <a:xfrm>
                <a:off x="5681" y="4074"/>
                <a:ext cx="215" cy="214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cxnSp>
            <p:nvCxnSpPr>
              <p:cNvPr id="28" name="AutoShape 27"/>
              <p:cNvCxnSpPr>
                <a:cxnSpLocks noChangeShapeType="1"/>
                <a:stCxn id="27" idx="4"/>
              </p:cNvCxnSpPr>
              <p:nvPr/>
            </p:nvCxnSpPr>
            <p:spPr bwMode="auto">
              <a:xfrm>
                <a:off x="5789" y="4288"/>
                <a:ext cx="1" cy="406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chemeClr val="bg2">
                    <a:lumMod val="90000"/>
                  </a:schemeClr>
                </a:solidFill>
              </a:rPr>
              <a:t>Two Kinds of MNs </a:t>
            </a:r>
            <a:r>
              <a:rPr lang="en-CA" sz="3100" b="1" dirty="0" smtClean="0">
                <a:solidFill>
                  <a:schemeClr val="bg2">
                    <a:lumMod val="90000"/>
                  </a:schemeClr>
                </a:solidFill>
              </a:rPr>
              <a:t>(Friesen, 2012)</a:t>
            </a:r>
            <a:endParaRPr lang="en-CA" sz="31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772816"/>
            <a:ext cx="7067128" cy="309634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CA" b="1" dirty="0" smtClean="0"/>
              <a:t>Emotional Mercy experiences can form MNs (MMN)</a:t>
            </a:r>
          </a:p>
          <a:p>
            <a:pPr lvl="1"/>
            <a:r>
              <a:rPr lang="en-CA" dirty="0" smtClean="0"/>
              <a:t>Culture, people, situations, and even objects </a:t>
            </a:r>
          </a:p>
          <a:p>
            <a:r>
              <a:rPr lang="en-CA" b="1" dirty="0" smtClean="0"/>
              <a:t>General Teacher theories can form MNs (TMN)</a:t>
            </a:r>
          </a:p>
          <a:p>
            <a:pPr lvl="1"/>
            <a:r>
              <a:rPr lang="en-CA" dirty="0" smtClean="0"/>
              <a:t>Words form the building blocks for Teacher thought</a:t>
            </a:r>
          </a:p>
          <a:p>
            <a:pPr lvl="1"/>
            <a:r>
              <a:rPr lang="en-CA" dirty="0" smtClean="0"/>
              <a:t>Paradigms are not purely rational (Kuhn, 1962)</a:t>
            </a:r>
          </a:p>
          <a:p>
            <a:pPr lvl="1"/>
            <a:r>
              <a:rPr lang="en-CA" dirty="0" smtClean="0"/>
              <a:t>A TMN </a:t>
            </a:r>
            <a:r>
              <a:rPr lang="en-CA" i="1" dirty="0" smtClean="0"/>
              <a:t>emotionally</a:t>
            </a:r>
            <a:r>
              <a:rPr lang="en-CA" dirty="0" smtClean="0"/>
              <a:t> tries to impose its explanation </a:t>
            </a:r>
          </a:p>
          <a:p>
            <a:r>
              <a:rPr lang="en-CA" b="1" dirty="0" smtClean="0"/>
              <a:t>Two kinds of ‘culture shock’</a:t>
            </a:r>
          </a:p>
          <a:p>
            <a:pPr lvl="1"/>
            <a:r>
              <a:rPr lang="en-CA" dirty="0" smtClean="0"/>
              <a:t>Incompatible experiences threaten MMNs (anomie)</a:t>
            </a:r>
          </a:p>
          <a:p>
            <a:pPr lvl="1"/>
            <a:r>
              <a:rPr lang="en-CA" dirty="0" smtClean="0"/>
              <a:t>Paradigm shifts threaten TMNs – </a:t>
            </a:r>
            <a:r>
              <a:rPr lang="en-CA" i="1" dirty="0" smtClean="0"/>
              <a:t>we apologize </a:t>
            </a:r>
            <a:r>
              <a:rPr lang="en-CA" dirty="0" smtClean="0">
                <a:sym typeface="Wingdings" pitchFamily="2" charset="2"/>
              </a:rPr>
              <a:t></a:t>
            </a:r>
            <a:endParaRPr lang="en-CA" dirty="0" smtClean="0"/>
          </a:p>
        </p:txBody>
      </p:sp>
      <p:sp>
        <p:nvSpPr>
          <p:cNvPr id="4" name="Oval 3"/>
          <p:cNvSpPr/>
          <p:nvPr/>
        </p:nvSpPr>
        <p:spPr>
          <a:xfrm>
            <a:off x="251520" y="2348880"/>
            <a:ext cx="1296144" cy="720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solidFill>
                  <a:schemeClr val="tx1"/>
                </a:solidFill>
              </a:rPr>
              <a:t>TMN</a:t>
            </a:r>
            <a:endParaRPr lang="en-CA" sz="2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79512" y="4869160"/>
            <a:ext cx="129614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/>
              <a:t>MMN</a:t>
            </a:r>
            <a:endParaRPr lang="en-CA" sz="2400" b="1" dirty="0"/>
          </a:p>
        </p:txBody>
      </p:sp>
      <p:pic>
        <p:nvPicPr>
          <p:cNvPr id="1026" name="Picture 2" descr="C:\Users\Lorin\AppData\Local\Microsoft\Windows\Temporary Internet Files\Content.IE5\T6SXPJT9\MC9002929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1805026" cy="1570939"/>
          </a:xfrm>
          <a:prstGeom prst="rect">
            <a:avLst/>
          </a:prstGeom>
          <a:noFill/>
        </p:spPr>
      </p:pic>
      <p:pic>
        <p:nvPicPr>
          <p:cNvPr id="1033" name="Picture 9" descr="C:\Users\Lorin\AppData\Local\Microsoft\Windows\Temporary Internet Files\Content.IE5\X3PMNMY4\MC90044538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087" y="5661248"/>
            <a:ext cx="1606601" cy="706831"/>
          </a:xfrm>
          <a:prstGeom prst="rect">
            <a:avLst/>
          </a:prstGeom>
          <a:noFill/>
        </p:spPr>
      </p:pic>
      <p:pic>
        <p:nvPicPr>
          <p:cNvPr id="1034" name="Picture 10" descr="C:\Users\Lorin\AppData\Local\Microsoft\Windows\Temporary Internet Files\Content.IE5\T6SXPJT9\MC90044517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140968"/>
            <a:ext cx="1438351" cy="1634033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51520" y="1412776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i="1" dirty="0" smtClean="0"/>
              <a:t>Y = 2X</a:t>
            </a:r>
            <a:r>
              <a:rPr lang="en-CA" b="1" i="1" baseline="30000" dirty="0" smtClean="0"/>
              <a:t>2</a:t>
            </a:r>
            <a:r>
              <a:rPr lang="en-CA" b="1" i="1" dirty="0" smtClean="0"/>
              <a:t> + 3X</a:t>
            </a:r>
          </a:p>
          <a:p>
            <a:pPr algn="ctr"/>
            <a:r>
              <a:rPr lang="en-CA" b="1" i="1" dirty="0" smtClean="0"/>
              <a:t>English, </a:t>
            </a:r>
            <a:r>
              <a:rPr lang="en-CA" b="1" i="1" dirty="0" err="1" smtClean="0"/>
              <a:t>Français</a:t>
            </a:r>
            <a:r>
              <a:rPr lang="en-CA" b="1" i="1" dirty="0" smtClean="0"/>
              <a:t>…</a:t>
            </a:r>
            <a:endParaRPr lang="en-CA" b="1" i="1" dirty="0"/>
          </a:p>
        </p:txBody>
      </p:sp>
      <p:sp>
        <p:nvSpPr>
          <p:cNvPr id="17" name="Multiply 16"/>
          <p:cNvSpPr/>
          <p:nvPr/>
        </p:nvSpPr>
        <p:spPr>
          <a:xfrm>
            <a:off x="323528" y="4725144"/>
            <a:ext cx="936104" cy="1008112"/>
          </a:xfrm>
          <a:prstGeom prst="mathMultiply">
            <a:avLst>
              <a:gd name="adj1" fmla="val 1228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036" name="Picture 12" descr="C:\Users\Lorin\AppData\Local\Microsoft\Windows\Temporary Internet Files\Content.IE5\D3GRNBWC\MC900057771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140968"/>
            <a:ext cx="1097280" cy="1741018"/>
          </a:xfrm>
          <a:prstGeom prst="rect">
            <a:avLst/>
          </a:prstGeom>
          <a:noFill/>
        </p:spPr>
      </p:pic>
      <p:sp>
        <p:nvSpPr>
          <p:cNvPr id="19" name="Multiply 18"/>
          <p:cNvSpPr/>
          <p:nvPr/>
        </p:nvSpPr>
        <p:spPr>
          <a:xfrm>
            <a:off x="467544" y="2204864"/>
            <a:ext cx="936104" cy="1008112"/>
          </a:xfrm>
          <a:prstGeom prst="mathMultiply">
            <a:avLst>
              <a:gd name="adj1" fmla="val 1228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0" name="TextBox 19"/>
          <p:cNvSpPr txBox="1"/>
          <p:nvPr/>
        </p:nvSpPr>
        <p:spPr>
          <a:xfrm>
            <a:off x="971600" y="1916832"/>
            <a:ext cx="1584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i="1" dirty="0" smtClean="0"/>
              <a:t>?</a:t>
            </a:r>
            <a:endParaRPr lang="en-CA" sz="96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971600" y="1988840"/>
            <a:ext cx="1584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i="1" dirty="0" smtClean="0"/>
              <a:t>!</a:t>
            </a:r>
            <a:endParaRPr lang="en-CA" sz="9600" b="1" i="1" dirty="0"/>
          </a:p>
        </p:txBody>
      </p:sp>
      <p:pic>
        <p:nvPicPr>
          <p:cNvPr id="1038" name="Picture 14" descr="C:\Users\Lorin\AppData\Local\Microsoft\Windows\Temporary Internet Files\Content.IE5\X3PMNMY4\MC900334286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797152"/>
            <a:ext cx="1501445" cy="1816913"/>
          </a:xfrm>
          <a:prstGeom prst="rect">
            <a:avLst/>
          </a:prstGeom>
          <a:noFill/>
        </p:spPr>
      </p:pic>
      <p:sp>
        <p:nvSpPr>
          <p:cNvPr id="24" name="Content Placeholder 2"/>
          <p:cNvSpPr txBox="1">
            <a:spLocks/>
          </p:cNvSpPr>
          <p:nvPr/>
        </p:nvSpPr>
        <p:spPr>
          <a:xfrm>
            <a:off x="1619672" y="5157192"/>
            <a:ext cx="7067128" cy="1008112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Science can’t exist without a paradigm (Kuhn, 1962)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C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Science views religion as an ‘un-theory’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C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Christianity needs to be presented as a cognitive paradigm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" grpId="1" animBg="1"/>
      <p:bldP spid="4" grpId="2" animBg="1"/>
      <p:bldP spid="4" grpId="3" animBg="1"/>
      <p:bldP spid="5" grpId="0" animBg="1"/>
      <p:bldP spid="5" grpId="1" animBg="1"/>
      <p:bldP spid="5" grpId="2" animBg="1"/>
      <p:bldP spid="5" grpId="3" animBg="1"/>
      <p:bldP spid="16" grpId="0"/>
      <p:bldP spid="16" grpId="1"/>
      <p:bldP spid="17" grpId="0" animBg="1"/>
      <p:bldP spid="17" grpId="1" animBg="1"/>
      <p:bldP spid="19" grpId="0" animBg="1"/>
      <p:bldP spid="19" grpId="1" animBg="1"/>
      <p:bldP spid="20" grpId="0"/>
      <p:bldP spid="20" grpId="1"/>
      <p:bldP spid="21" grpId="1"/>
      <p:bldP spid="24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484784"/>
            <a:ext cx="3888432" cy="48245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CA" b="1" u="sng" dirty="0" smtClean="0"/>
              <a:t>Religious Viewpoint</a:t>
            </a:r>
          </a:p>
          <a:p>
            <a:r>
              <a:rPr lang="en-CA" dirty="0" smtClean="0"/>
              <a:t>It is a person</a:t>
            </a:r>
          </a:p>
          <a:p>
            <a:pPr lvl="1"/>
            <a:r>
              <a:rPr lang="en-CA" dirty="0" smtClean="0"/>
              <a:t>The Agency Detector</a:t>
            </a:r>
          </a:p>
          <a:p>
            <a:r>
              <a:rPr lang="en-CA" dirty="0" smtClean="0"/>
              <a:t>It is a person?!</a:t>
            </a:r>
          </a:p>
          <a:p>
            <a:r>
              <a:rPr lang="en-CA" dirty="0" smtClean="0"/>
              <a:t>A universal person</a:t>
            </a:r>
          </a:p>
          <a:p>
            <a:r>
              <a:rPr lang="en-CA" dirty="0" smtClean="0"/>
              <a:t>Outside space-time</a:t>
            </a:r>
          </a:p>
          <a:p>
            <a:r>
              <a:rPr lang="en-CA" dirty="0" smtClean="0"/>
              <a:t>Revealed through words</a:t>
            </a:r>
          </a:p>
          <a:p>
            <a:r>
              <a:rPr lang="en-CA" dirty="0" smtClean="0"/>
              <a:t>Holy</a:t>
            </a:r>
          </a:p>
          <a:p>
            <a:r>
              <a:rPr lang="en-CA" dirty="0" smtClean="0"/>
              <a:t>Just and Impartial</a:t>
            </a:r>
          </a:p>
          <a:p>
            <a:r>
              <a:rPr lang="en-CA" dirty="0" smtClean="0"/>
              <a:t>A mental concept of </a:t>
            </a:r>
            <a:r>
              <a:rPr lang="en-CA" b="1" i="1" dirty="0" smtClean="0"/>
              <a:t>God</a:t>
            </a:r>
          </a:p>
          <a:p>
            <a:r>
              <a:rPr lang="en-CA" dirty="0" smtClean="0"/>
              <a:t>Corresponds to Christian God</a:t>
            </a:r>
          </a:p>
          <a:p>
            <a:endParaRPr lang="en-CA" sz="2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040" y="1484784"/>
            <a:ext cx="3888432" cy="4824536"/>
          </a:xfrm>
          <a:solidFill>
            <a:srgbClr val="FFFFCC"/>
          </a:solidFill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CA" b="1" u="sng" dirty="0" smtClean="0"/>
              <a:t>Secular Viewpoint</a:t>
            </a:r>
          </a:p>
          <a:p>
            <a:r>
              <a:rPr lang="en-CA" dirty="0" smtClean="0"/>
              <a:t>The theory explains it</a:t>
            </a:r>
          </a:p>
          <a:p>
            <a:pPr lvl="1"/>
            <a:r>
              <a:rPr lang="en-CA" dirty="0" smtClean="0"/>
              <a:t>Science</a:t>
            </a:r>
          </a:p>
          <a:p>
            <a:r>
              <a:rPr lang="en-CA" dirty="0" smtClean="0"/>
              <a:t>Theory applies to identity</a:t>
            </a:r>
          </a:p>
          <a:p>
            <a:r>
              <a:rPr lang="en-CA" dirty="0" smtClean="0"/>
              <a:t>Looks for generality</a:t>
            </a:r>
          </a:p>
          <a:p>
            <a:r>
              <a:rPr lang="en-CA" dirty="0" smtClean="0"/>
              <a:t>Explains many situations</a:t>
            </a:r>
          </a:p>
          <a:p>
            <a:r>
              <a:rPr lang="en-CA" dirty="0" smtClean="0"/>
              <a:t>Uses words and symbols</a:t>
            </a:r>
          </a:p>
          <a:p>
            <a:r>
              <a:rPr lang="en-CA" dirty="0" smtClean="0"/>
              <a:t>Hates exceptions</a:t>
            </a:r>
          </a:p>
          <a:p>
            <a:r>
              <a:rPr lang="en-CA" dirty="0" smtClean="0"/>
              <a:t>Independent of MMNs</a:t>
            </a:r>
          </a:p>
          <a:p>
            <a:r>
              <a:rPr lang="en-CA" dirty="0" smtClean="0"/>
              <a:t>A </a:t>
            </a:r>
            <a:r>
              <a:rPr lang="en-CA" b="1" i="1" dirty="0" smtClean="0"/>
              <a:t>mental</a:t>
            </a:r>
            <a:r>
              <a:rPr lang="en-CA" dirty="0" smtClean="0"/>
              <a:t> concept of God</a:t>
            </a:r>
          </a:p>
          <a:p>
            <a:r>
              <a:rPr lang="en-CA" dirty="0" smtClean="0"/>
              <a:t>Can be analyzed cognitively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CA" b="1" dirty="0" smtClean="0">
                <a:solidFill>
                  <a:schemeClr val="bg2">
                    <a:lumMod val="90000"/>
                  </a:schemeClr>
                </a:solidFill>
              </a:rPr>
              <a:t>II. A Mental Concept of God</a:t>
            </a:r>
            <a:endParaRPr lang="en-CA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779912" y="4509120"/>
            <a:ext cx="129614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/>
              <a:t>MMN</a:t>
            </a:r>
            <a:endParaRPr lang="en-CA" sz="2400" b="1" dirty="0"/>
          </a:p>
        </p:txBody>
      </p:sp>
      <p:sp>
        <p:nvSpPr>
          <p:cNvPr id="7" name="Oval 6"/>
          <p:cNvSpPr/>
          <p:nvPr/>
        </p:nvSpPr>
        <p:spPr>
          <a:xfrm>
            <a:off x="3779912" y="1916832"/>
            <a:ext cx="1296144" cy="720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solidFill>
                  <a:schemeClr val="tx1"/>
                </a:solidFill>
              </a:rPr>
              <a:t>TMN</a:t>
            </a:r>
            <a:endParaRPr lang="en-CA" sz="2400" b="1" dirty="0">
              <a:solidFill>
                <a:schemeClr val="tx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211960" y="2708920"/>
            <a:ext cx="504056" cy="172819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chemeClr val="bg2">
                    <a:lumMod val="90000"/>
                  </a:schemeClr>
                </a:solidFill>
              </a:rPr>
              <a:t>III. Cognitive Science of Religion (CSR)</a:t>
            </a:r>
            <a:endParaRPr lang="en-CA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484784"/>
            <a:ext cx="7211144" cy="50405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n-CA" sz="1300" dirty="0" smtClean="0"/>
          </a:p>
          <a:p>
            <a:r>
              <a:rPr lang="en-CA" b="1" dirty="0" smtClean="0"/>
              <a:t>The CSR </a:t>
            </a:r>
            <a:r>
              <a:rPr lang="en-CA" b="1" i="1" dirty="0" smtClean="0"/>
              <a:t>Agency Detector </a:t>
            </a:r>
            <a:r>
              <a:rPr lang="en-CA" b="1" dirty="0" smtClean="0"/>
              <a:t>uses MMNs</a:t>
            </a:r>
          </a:p>
          <a:p>
            <a:pPr lvl="1"/>
            <a:r>
              <a:rPr lang="en-CA" dirty="0" smtClean="0"/>
              <a:t>A rustle at night is a burglar or wild animal</a:t>
            </a:r>
          </a:p>
          <a:p>
            <a:r>
              <a:rPr lang="en-CA" b="1" dirty="0" smtClean="0"/>
              <a:t>Facilitator filter accepts </a:t>
            </a:r>
            <a:r>
              <a:rPr lang="en-CA" b="1" i="1" dirty="0" smtClean="0"/>
              <a:t>minimally counterintuitive </a:t>
            </a:r>
            <a:r>
              <a:rPr lang="en-CA" b="1" dirty="0" smtClean="0"/>
              <a:t>info</a:t>
            </a:r>
          </a:p>
          <a:p>
            <a:pPr lvl="1"/>
            <a:r>
              <a:rPr lang="en-CA" dirty="0" smtClean="0"/>
              <a:t>Unicorns, Cyclops, superheroes, Greek gods (Barrett, 2004)</a:t>
            </a:r>
          </a:p>
          <a:p>
            <a:r>
              <a:rPr lang="en-CA" b="1" dirty="0" smtClean="0"/>
              <a:t>CSR looks for empirical evidence of natural religion</a:t>
            </a:r>
          </a:p>
          <a:p>
            <a:pPr lvl="1"/>
            <a:r>
              <a:rPr lang="en-CA" dirty="0" smtClean="0"/>
              <a:t>It explains folk religion, but not transformation, theology, or God</a:t>
            </a:r>
          </a:p>
          <a:p>
            <a:r>
              <a:rPr lang="en-CA" b="1" dirty="0" smtClean="0"/>
              <a:t>CSR programs TMN with theory of evolution</a:t>
            </a:r>
          </a:p>
          <a:p>
            <a:pPr lvl="1"/>
            <a:r>
              <a:rPr lang="en-CA" sz="2900" dirty="0" smtClean="0"/>
              <a:t>A theory that applies to identity creates an image of God</a:t>
            </a:r>
          </a:p>
          <a:p>
            <a:pPr lvl="1"/>
            <a:r>
              <a:rPr lang="en-CA" dirty="0" smtClean="0"/>
              <a:t>Evolution becomes treated as a God-like universal agent </a:t>
            </a:r>
          </a:p>
          <a:p>
            <a:r>
              <a:rPr lang="en-CA" b="1" dirty="0" smtClean="0"/>
              <a:t>A cognitive theory is needed to explain a concept of God</a:t>
            </a:r>
          </a:p>
          <a:p>
            <a:pPr lvl="1"/>
            <a:r>
              <a:rPr lang="en-CA" dirty="0" smtClean="0"/>
              <a:t>Evolution is an empirical theory, not a cognitive theory</a:t>
            </a:r>
          </a:p>
          <a:p>
            <a:pPr lvl="1"/>
            <a:r>
              <a:rPr lang="en-CA" dirty="0" err="1" smtClean="0"/>
              <a:t>Eg</a:t>
            </a:r>
            <a:r>
              <a:rPr lang="en-CA" dirty="0" smtClean="0"/>
              <a:t>. The problem of hard consciousness (Beauregard, 2007)</a:t>
            </a:r>
          </a:p>
          <a:p>
            <a:r>
              <a:rPr lang="en-CA" b="1" dirty="0" smtClean="0"/>
              <a:t>Mental symmetry explains concept of God cognitively</a:t>
            </a:r>
          </a:p>
          <a:p>
            <a:pPr lvl="1"/>
            <a:r>
              <a:rPr lang="en-CA" dirty="0" smtClean="0"/>
              <a:t>This creates a concept of God consistent with Christianity</a:t>
            </a:r>
          </a:p>
          <a:p>
            <a:r>
              <a:rPr lang="en-CA" b="1" dirty="0" smtClean="0"/>
              <a:t>Evolution is a minimally counterintuitive theory (TMN)</a:t>
            </a:r>
          </a:p>
          <a:p>
            <a:pPr lvl="1"/>
            <a:r>
              <a:rPr lang="en-CA" dirty="0" smtClean="0"/>
              <a:t>It is counterintuitive in the dimension of time</a:t>
            </a:r>
          </a:p>
          <a:p>
            <a:endParaRPr lang="en-CA" dirty="0" smtClean="0"/>
          </a:p>
        </p:txBody>
      </p:sp>
      <p:sp>
        <p:nvSpPr>
          <p:cNvPr id="4" name="Oval 3"/>
          <p:cNvSpPr/>
          <p:nvPr/>
        </p:nvSpPr>
        <p:spPr>
          <a:xfrm>
            <a:off x="179512" y="4509120"/>
            <a:ext cx="129614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/>
              <a:t>MMN</a:t>
            </a:r>
            <a:endParaRPr lang="en-CA" sz="2400" b="1" dirty="0"/>
          </a:p>
        </p:txBody>
      </p:sp>
      <p:sp>
        <p:nvSpPr>
          <p:cNvPr id="9" name="Oval 8"/>
          <p:cNvSpPr/>
          <p:nvPr/>
        </p:nvSpPr>
        <p:spPr>
          <a:xfrm>
            <a:off x="251520" y="2060848"/>
            <a:ext cx="1296144" cy="720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solidFill>
                  <a:schemeClr val="tx1"/>
                </a:solidFill>
              </a:rPr>
              <a:t>TMN</a:t>
            </a:r>
            <a:endParaRPr lang="en-CA" sz="2400" b="1" dirty="0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11560" y="3284984"/>
            <a:ext cx="504056" cy="115212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179512" y="1619508"/>
            <a:ext cx="136815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CA" b="1" dirty="0" smtClean="0"/>
              <a:t>EVOLUTION</a:t>
            </a:r>
            <a:endParaRPr lang="en-CA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2843644"/>
            <a:ext cx="136815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CA" b="1" dirty="0" smtClean="0"/>
              <a:t>EVOLUTION</a:t>
            </a:r>
            <a:endParaRPr lang="en-CA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1342509"/>
            <a:ext cx="136815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MENTAL SYMMETRY</a:t>
            </a:r>
            <a:endParaRPr lang="en-CA" b="1" dirty="0"/>
          </a:p>
        </p:txBody>
      </p:sp>
      <p:pic>
        <p:nvPicPr>
          <p:cNvPr id="16" name="Picture 15" descr="cyclo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289360"/>
            <a:ext cx="1266954" cy="1235984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3250704" cy="187220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l"/>
            <a:r>
              <a:rPr lang="en-CA" b="1" dirty="0" smtClean="0">
                <a:solidFill>
                  <a:schemeClr val="bg2"/>
                </a:solidFill>
              </a:rPr>
              <a:t>IV. </a:t>
            </a:r>
            <a:r>
              <a:rPr lang="en-CA" sz="4900" b="1" dirty="0" smtClean="0">
                <a:solidFill>
                  <a:schemeClr val="bg2"/>
                </a:solidFill>
              </a:rPr>
              <a:t>Paradigms</a:t>
            </a:r>
            <a:r>
              <a:rPr lang="en-CA" b="1" dirty="0" smtClean="0">
                <a:solidFill>
                  <a:schemeClr val="bg2"/>
                </a:solidFill>
              </a:rPr>
              <a:t/>
            </a:r>
            <a:br>
              <a:rPr lang="en-CA" b="1" dirty="0" smtClean="0">
                <a:solidFill>
                  <a:schemeClr val="bg2"/>
                </a:solidFill>
              </a:rPr>
            </a:br>
            <a:r>
              <a:rPr lang="en-CA" b="1" dirty="0" smtClean="0">
                <a:solidFill>
                  <a:schemeClr val="bg2"/>
                </a:solidFill>
              </a:rPr>
              <a:t> Thomas Kuhn </a:t>
            </a:r>
            <a:endParaRPr lang="en-CA" b="1" dirty="0">
              <a:solidFill>
                <a:schemeClr val="bg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51520" y="2636912"/>
            <a:ext cx="4244280" cy="374441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r>
              <a:rPr lang="en-CA" sz="5100" b="1" dirty="0" smtClean="0"/>
              <a:t>normal abstract thought</a:t>
            </a:r>
          </a:p>
          <a:p>
            <a:endParaRPr lang="en-CA" sz="1500" b="1" dirty="0" smtClean="0"/>
          </a:p>
          <a:p>
            <a:pPr lvl="1"/>
            <a:r>
              <a:rPr lang="en-CA" sz="3800" dirty="0" smtClean="0"/>
              <a:t>Kuhn’s </a:t>
            </a:r>
            <a:r>
              <a:rPr lang="en-CA" sz="3800" i="1" dirty="0" smtClean="0"/>
              <a:t>Revolutionary science</a:t>
            </a:r>
          </a:p>
          <a:p>
            <a:pPr lvl="1"/>
            <a:endParaRPr lang="en-CA" sz="1700" dirty="0" smtClean="0"/>
          </a:p>
          <a:p>
            <a:pPr lvl="1"/>
            <a:r>
              <a:rPr lang="en-CA" sz="3800" dirty="0" smtClean="0"/>
              <a:t>No cognitive mode in charge  </a:t>
            </a:r>
          </a:p>
          <a:p>
            <a:pPr lvl="1"/>
            <a:endParaRPr lang="en-CA" sz="1700" dirty="0" smtClean="0"/>
          </a:p>
          <a:p>
            <a:pPr lvl="1"/>
            <a:endParaRPr lang="en-CA" sz="1700" dirty="0" smtClean="0"/>
          </a:p>
          <a:p>
            <a:pPr lvl="1"/>
            <a:r>
              <a:rPr lang="en-CA" sz="3800" dirty="0" smtClean="0"/>
              <a:t>Partially formed Server sequences and Perceiver meanings</a:t>
            </a:r>
          </a:p>
          <a:p>
            <a:pPr lvl="1"/>
            <a:endParaRPr lang="en-CA" sz="2000" dirty="0" smtClean="0">
              <a:sym typeface="Wingdings" pitchFamily="2" charset="2"/>
            </a:endParaRPr>
          </a:p>
          <a:p>
            <a:pPr lvl="1"/>
            <a:r>
              <a:rPr lang="en-CA" sz="3800" dirty="0" smtClean="0">
                <a:sym typeface="Wingdings" pitchFamily="2" charset="2"/>
              </a:rPr>
              <a:t>Builds connections using </a:t>
            </a:r>
            <a:r>
              <a:rPr lang="en-CA" sz="3800" b="1" dirty="0" smtClean="0">
                <a:sym typeface="Wingdings" pitchFamily="2" charset="2"/>
              </a:rPr>
              <a:t>metaphor</a:t>
            </a:r>
            <a:endParaRPr lang="en-CA" sz="3800" b="1" dirty="0" smtClean="0"/>
          </a:p>
          <a:p>
            <a:pPr lvl="1"/>
            <a:endParaRPr lang="en-CA" sz="3800" dirty="0" smtClean="0"/>
          </a:p>
          <a:p>
            <a:pPr lvl="1"/>
            <a:r>
              <a:rPr lang="en-CA" sz="3800" dirty="0" smtClean="0"/>
              <a:t>Analog Certainty</a:t>
            </a:r>
          </a:p>
          <a:p>
            <a:pPr lvl="1"/>
            <a:endParaRPr lang="en-CA" sz="1700" dirty="0" smtClean="0"/>
          </a:p>
          <a:p>
            <a:pPr lvl="1"/>
            <a:r>
              <a:rPr lang="en-CA" sz="3800" dirty="0" smtClean="0"/>
              <a:t>Build and expand theories</a:t>
            </a:r>
          </a:p>
          <a:p>
            <a:pPr lvl="1">
              <a:buNone/>
            </a:pPr>
            <a:r>
              <a:rPr lang="en-CA" sz="3800" i="1" dirty="0" err="1" smtClean="0"/>
              <a:t>Eg</a:t>
            </a:r>
            <a:r>
              <a:rPr lang="en-CA" sz="3800" i="1" dirty="0" smtClean="0"/>
              <a:t>. Mental Symmetry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2636912"/>
            <a:ext cx="4172272" cy="374441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r>
              <a:rPr lang="en-CA" sz="5500" b="1" dirty="0" smtClean="0"/>
              <a:t>technical abstract thought </a:t>
            </a:r>
          </a:p>
          <a:p>
            <a:endParaRPr lang="en-CA" sz="1700" b="1" dirty="0" smtClean="0"/>
          </a:p>
          <a:p>
            <a:pPr lvl="1"/>
            <a:r>
              <a:rPr lang="en-CA" sz="3800" dirty="0" smtClean="0"/>
              <a:t>Kuhn’s </a:t>
            </a:r>
            <a:r>
              <a:rPr lang="en-CA" sz="3800" i="1" dirty="0" smtClean="0"/>
              <a:t>Normal science</a:t>
            </a:r>
          </a:p>
          <a:p>
            <a:pPr lvl="1"/>
            <a:endParaRPr lang="en-CA" sz="1500" dirty="0" smtClean="0"/>
          </a:p>
          <a:p>
            <a:pPr lvl="1"/>
            <a:r>
              <a:rPr lang="en-CA" sz="3800" dirty="0" smtClean="0"/>
              <a:t>Contributor mode is in charge </a:t>
            </a:r>
          </a:p>
          <a:p>
            <a:pPr lvl="1">
              <a:lnSpc>
                <a:spcPct val="120000"/>
              </a:lnSpc>
            </a:pPr>
            <a:endParaRPr lang="en-CA" sz="1700" dirty="0" smtClean="0"/>
          </a:p>
          <a:p>
            <a:pPr lvl="1">
              <a:lnSpc>
                <a:spcPct val="120000"/>
              </a:lnSpc>
            </a:pPr>
            <a:r>
              <a:rPr lang="en-CA" sz="3800" dirty="0" smtClean="0"/>
              <a:t>Well-formed Server sequences. (</a:t>
            </a:r>
            <a:r>
              <a:rPr lang="en-CA" sz="3800" dirty="0" err="1" smtClean="0"/>
              <a:t>eg</a:t>
            </a:r>
            <a:r>
              <a:rPr lang="en-CA" sz="3800" dirty="0" smtClean="0"/>
              <a:t>. F=ma)</a:t>
            </a:r>
          </a:p>
          <a:p>
            <a:pPr lvl="1">
              <a:lnSpc>
                <a:spcPct val="120000"/>
              </a:lnSpc>
            </a:pPr>
            <a:r>
              <a:rPr lang="en-CA" sz="3800" dirty="0" smtClean="0"/>
              <a:t>Defined Perceiver meanings </a:t>
            </a:r>
            <a:br>
              <a:rPr lang="en-CA" sz="3800" dirty="0" smtClean="0"/>
            </a:br>
            <a:r>
              <a:rPr lang="en-CA" sz="3800" dirty="0" smtClean="0"/>
              <a:t>(</a:t>
            </a:r>
            <a:r>
              <a:rPr lang="en-CA" sz="3800" dirty="0" err="1" smtClean="0"/>
              <a:t>eg</a:t>
            </a:r>
            <a:r>
              <a:rPr lang="en-CA" sz="3800" dirty="0" smtClean="0"/>
              <a:t>. Power = energy/time)  </a:t>
            </a:r>
          </a:p>
          <a:p>
            <a:pPr lvl="1"/>
            <a:r>
              <a:rPr lang="en-CA" sz="3800" dirty="0" smtClean="0"/>
              <a:t>Digital Certainty (</a:t>
            </a:r>
            <a:r>
              <a:rPr lang="en-CA" sz="3800" dirty="0" err="1" smtClean="0"/>
              <a:t>eg</a:t>
            </a:r>
            <a:r>
              <a:rPr lang="en-CA" sz="3800" dirty="0" smtClean="0"/>
              <a:t>. 3.14 vs. pi)</a:t>
            </a:r>
          </a:p>
          <a:p>
            <a:pPr lvl="1"/>
            <a:endParaRPr lang="en-CA" sz="1700" dirty="0" smtClean="0"/>
          </a:p>
          <a:p>
            <a:pPr lvl="1"/>
            <a:r>
              <a:rPr lang="en-CA" sz="3800" dirty="0" smtClean="0"/>
              <a:t>Use rules </a:t>
            </a:r>
            <a:r>
              <a:rPr lang="en-CA" sz="3800" i="1" dirty="0" smtClean="0"/>
              <a:t>within</a:t>
            </a:r>
            <a:r>
              <a:rPr lang="en-CA" sz="3800" dirty="0" smtClean="0"/>
              <a:t> some paradigm</a:t>
            </a:r>
            <a:endParaRPr lang="en-CA" sz="1500" dirty="0" smtClean="0"/>
          </a:p>
          <a:p>
            <a:endParaRPr lang="en-CA" dirty="0"/>
          </a:p>
        </p:txBody>
      </p:sp>
      <p:pic>
        <p:nvPicPr>
          <p:cNvPr id="4" name="Picture 3" descr="C:\Users\Lorin\Desktop\books\diagra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88640"/>
            <a:ext cx="4762500" cy="239077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6156176" y="1412776"/>
            <a:ext cx="1440160" cy="792088"/>
          </a:xfrm>
          <a:prstGeom prst="ellipse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>
            <a:off x="3851920" y="620688"/>
            <a:ext cx="4464496" cy="1296144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 rot="10800000">
            <a:off x="5841773" y="858340"/>
            <a:ext cx="2427578" cy="1091622"/>
          </a:xfrm>
          <a:prstGeom prst="arc">
            <a:avLst>
              <a:gd name="adj1" fmla="val 14525934"/>
              <a:gd name="adj2" fmla="val 21593893"/>
            </a:avLst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3563888" y="5805264"/>
            <a:ext cx="23042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CA" i="1" dirty="0" smtClean="0"/>
              <a:t>Same</a:t>
            </a:r>
            <a:r>
              <a:rPr lang="en-CA" dirty="0" smtClean="0"/>
              <a:t> circuit running</a:t>
            </a:r>
          </a:p>
          <a:p>
            <a:pPr algn="ctr"/>
            <a:r>
              <a:rPr lang="en-CA" dirty="0" smtClean="0"/>
              <a:t>a </a:t>
            </a:r>
            <a:r>
              <a:rPr lang="en-CA" i="1" dirty="0" smtClean="0"/>
              <a:t>different</a:t>
            </a:r>
            <a:r>
              <a:rPr lang="en-CA" dirty="0" smtClean="0"/>
              <a:t> way</a:t>
            </a:r>
            <a:endParaRPr lang="en-CA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CA" sz="5400" b="1" dirty="0" smtClean="0">
                <a:solidFill>
                  <a:schemeClr val="bg2"/>
                </a:solidFill>
                <a:sym typeface="Wingdings" pitchFamily="2" charset="2"/>
              </a:rPr>
              <a:t> </a:t>
            </a:r>
            <a:r>
              <a:rPr lang="en-CA" sz="5400" b="1" dirty="0" smtClean="0">
                <a:solidFill>
                  <a:schemeClr val="bg2"/>
                </a:solidFill>
              </a:rPr>
              <a:t>Epistemological Crisis </a:t>
            </a:r>
            <a:endParaRPr lang="en-CA" sz="5400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CA" b="1" dirty="0" smtClean="0"/>
              <a:t>Technical abstract thought is successful </a:t>
            </a:r>
          </a:p>
          <a:p>
            <a:pPr lvl="1"/>
            <a:r>
              <a:rPr lang="en-CA" dirty="0" smtClean="0"/>
              <a:t>Math, logic, scientific theory, programming, grammar</a:t>
            </a:r>
          </a:p>
          <a:p>
            <a:r>
              <a:rPr lang="en-CA" b="1" dirty="0" smtClean="0"/>
              <a:t>It is emphasized in academia </a:t>
            </a:r>
          </a:p>
          <a:p>
            <a:pPr lvl="1"/>
            <a:r>
              <a:rPr lang="en-CA" dirty="0" smtClean="0"/>
              <a:t>Specialization, PhD thesis, papers, vocabulary</a:t>
            </a:r>
          </a:p>
          <a:p>
            <a:r>
              <a:rPr lang="en-CA" b="1" dirty="0" smtClean="0"/>
              <a:t>It is limited</a:t>
            </a:r>
          </a:p>
          <a:p>
            <a:pPr lvl="1"/>
            <a:r>
              <a:rPr lang="en-CA" dirty="0" smtClean="0"/>
              <a:t>It requires total certainty and builds upon axioms </a:t>
            </a:r>
          </a:p>
          <a:p>
            <a:pPr lvl="1"/>
            <a:r>
              <a:rPr lang="en-CA" dirty="0" smtClean="0"/>
              <a:t>It limits thinking to a ‘restricted playing field’ – optimizes and improves</a:t>
            </a:r>
          </a:p>
          <a:p>
            <a:r>
              <a:rPr lang="en-CA" b="1" dirty="0" smtClean="0"/>
              <a:t>Using only it leads to an epistemological crisis</a:t>
            </a:r>
          </a:p>
          <a:p>
            <a:pPr lvl="1"/>
            <a:r>
              <a:rPr lang="en-CA" dirty="0" smtClean="0"/>
              <a:t>Rigorous thought has been built upon a non-rigorous foundation</a:t>
            </a:r>
          </a:p>
          <a:p>
            <a:pPr lvl="1"/>
            <a:r>
              <a:rPr lang="en-CA" dirty="0" smtClean="0"/>
              <a:t>Restricted playing fields do not lead to universal theories </a:t>
            </a:r>
          </a:p>
          <a:p>
            <a:pPr lvl="1"/>
            <a:r>
              <a:rPr lang="en-CA" dirty="0" smtClean="0"/>
              <a:t>Transformation cannot be achieved with optimization </a:t>
            </a:r>
          </a:p>
          <a:p>
            <a:r>
              <a:rPr lang="en-CA" b="1" dirty="0" smtClean="0"/>
              <a:t>Kuhn’s revolutionary science is an epistemological crisis </a:t>
            </a:r>
          </a:p>
          <a:p>
            <a:pPr lvl="1"/>
            <a:r>
              <a:rPr lang="en-CA" dirty="0" smtClean="0"/>
              <a:t>What is the alternative when technical thought fails?    </a:t>
            </a:r>
          </a:p>
          <a:p>
            <a:endParaRPr lang="en-CA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CA" sz="4800" b="1" dirty="0" smtClean="0"/>
              <a:t>V. Technical Thought  </a:t>
            </a:r>
            <a:r>
              <a:rPr lang="en-CA" sz="4800" b="1" dirty="0" smtClean="0">
                <a:sym typeface="Wingdings" pitchFamily="2" charset="2"/>
              </a:rPr>
              <a:t> its</a:t>
            </a:r>
            <a:br>
              <a:rPr lang="en-CA" sz="4800" b="1" dirty="0" smtClean="0">
                <a:sym typeface="Wingdings" pitchFamily="2" charset="2"/>
              </a:rPr>
            </a:br>
            <a:r>
              <a:rPr lang="en-CA" sz="4800" b="1" dirty="0" smtClean="0"/>
              <a:t> Overuse in Language  </a:t>
            </a:r>
            <a:endParaRPr lang="en-CA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78112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en-CA" b="1" dirty="0" smtClean="0"/>
              <a:t>Chomsky’s generative grammar uses it </a:t>
            </a:r>
            <a:r>
              <a:rPr lang="en-CA" sz="2400" dirty="0" smtClean="0"/>
              <a:t>(Ellis, 1998).</a:t>
            </a:r>
          </a:p>
          <a:p>
            <a:r>
              <a:rPr lang="en-CA" b="1" dirty="0" smtClean="0"/>
              <a:t>An epistemological crisis in studying language:</a:t>
            </a:r>
          </a:p>
          <a:p>
            <a:pPr lvl="1"/>
            <a:r>
              <a:rPr lang="en-CA" i="1" dirty="0" smtClean="0"/>
              <a:t>Uses it: </a:t>
            </a:r>
            <a:r>
              <a:rPr lang="en-CA" sz="2900" dirty="0" smtClean="0"/>
              <a:t>Rigorous typological analysis </a:t>
            </a:r>
            <a:r>
              <a:rPr lang="en-CA" sz="2400" dirty="0" smtClean="0"/>
              <a:t>(Greenberg, 1975)</a:t>
            </a:r>
          </a:p>
          <a:p>
            <a:pPr lvl="1"/>
            <a:r>
              <a:rPr lang="en-CA" i="1" dirty="0" smtClean="0"/>
              <a:t>More than it: </a:t>
            </a:r>
            <a:r>
              <a:rPr lang="en-CA" dirty="0" smtClean="0"/>
              <a:t>M</a:t>
            </a:r>
            <a:r>
              <a:rPr lang="en-CA" sz="2900" dirty="0" smtClean="0"/>
              <a:t>eaning comes from metaphor     </a:t>
            </a:r>
            <a:r>
              <a:rPr lang="en-CA" sz="2200" dirty="0" smtClean="0"/>
              <a:t>(</a:t>
            </a:r>
            <a:r>
              <a:rPr lang="en-CA" sz="2200" dirty="0" err="1" smtClean="0"/>
              <a:t>Lakoff</a:t>
            </a:r>
            <a:r>
              <a:rPr lang="en-CA" sz="2200" dirty="0" smtClean="0"/>
              <a:t> &amp; Johnson, 1980) </a:t>
            </a:r>
          </a:p>
          <a:p>
            <a:r>
              <a:rPr lang="en-CA" b="1" dirty="0" smtClean="0"/>
              <a:t>An epistemological crisis in language teaching:</a:t>
            </a:r>
          </a:p>
          <a:p>
            <a:pPr lvl="1"/>
            <a:r>
              <a:rPr lang="en-CA" sz="2378" i="1" dirty="0" smtClean="0"/>
              <a:t>The Past: </a:t>
            </a:r>
            <a:r>
              <a:rPr lang="en-CA" sz="2378" dirty="0" smtClean="0"/>
              <a:t>teaching language = teaching grammar</a:t>
            </a:r>
          </a:p>
          <a:p>
            <a:pPr lvl="1"/>
            <a:r>
              <a:rPr lang="en-CA" sz="2378" i="1" dirty="0" smtClean="0"/>
              <a:t>Opening Debate:</a:t>
            </a:r>
            <a:r>
              <a:rPr lang="en-CA" sz="2378" b="1" dirty="0" smtClean="0"/>
              <a:t> </a:t>
            </a:r>
            <a:r>
              <a:rPr lang="en-CA" sz="2378" dirty="0" smtClean="0"/>
              <a:t>acquisition ≠ learning (</a:t>
            </a:r>
            <a:r>
              <a:rPr lang="en-CA" sz="2378" dirty="0" err="1" smtClean="0"/>
              <a:t>Krashen</a:t>
            </a:r>
            <a:r>
              <a:rPr lang="en-CA" sz="2378" dirty="0" smtClean="0"/>
              <a:t>, 1982)</a:t>
            </a:r>
          </a:p>
          <a:p>
            <a:pPr lvl="1">
              <a:buNone/>
            </a:pPr>
            <a:endParaRPr lang="en-CA" sz="2600" dirty="0" smtClean="0"/>
          </a:p>
          <a:p>
            <a:pPr lvl="1"/>
            <a:endParaRPr lang="en-CA" sz="2600" dirty="0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  <a:solidFill>
            <a:schemeClr val="accent3">
              <a:lumMod val="60000"/>
              <a:lumOff val="40000"/>
            </a:schemeClr>
          </a:solidFill>
        </p:spPr>
        <p:txBody>
          <a:bodyPr anchor="t">
            <a:normAutofit fontScale="90000"/>
          </a:bodyPr>
          <a:lstStyle/>
          <a:p>
            <a:r>
              <a:rPr lang="en-CA" sz="4800" b="1" dirty="0" smtClean="0"/>
              <a:t>VI. Community of Practice (</a:t>
            </a:r>
            <a:r>
              <a:rPr lang="en-CA" sz="4800" b="1" dirty="0" err="1" smtClean="0"/>
              <a:t>CoP</a:t>
            </a:r>
            <a:r>
              <a:rPr lang="en-CA" sz="4800" b="1" dirty="0" smtClean="0"/>
              <a:t>) </a:t>
            </a:r>
            <a:r>
              <a:rPr lang="en-CA" sz="4800" b="1" dirty="0" smtClean="0">
                <a:sym typeface="Wingdings" pitchFamily="2" charset="2"/>
              </a:rPr>
              <a:t> </a:t>
            </a:r>
            <a:r>
              <a:rPr lang="en-CA" b="1" dirty="0" smtClean="0"/>
              <a:t>Normal Abstract Thought</a:t>
            </a:r>
            <a:r>
              <a:rPr lang="en-CA" sz="4800" b="1" dirty="0" smtClean="0"/>
              <a:t> </a:t>
            </a:r>
            <a:r>
              <a:rPr lang="en-CA" sz="2200" b="1" dirty="0" smtClean="0"/>
              <a:t>Lave and Wenger (1991)</a:t>
            </a:r>
            <a:r>
              <a:rPr lang="en-CA" b="1" dirty="0" smtClean="0"/>
              <a:t/>
            </a:r>
            <a:br>
              <a:rPr lang="en-CA" b="1" dirty="0" smtClean="0"/>
            </a:br>
            <a:endParaRPr lang="en-CA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564904"/>
            <a:ext cx="4176464" cy="410445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CA" sz="2400" b="1" dirty="0" err="1" smtClean="0"/>
              <a:t>CoP</a:t>
            </a:r>
            <a:r>
              <a:rPr lang="en-CA" sz="2400" dirty="0" smtClean="0"/>
              <a:t> </a:t>
            </a:r>
            <a:r>
              <a:rPr lang="en-CA" sz="1800" b="1" dirty="0" smtClean="0">
                <a:sym typeface="Wingdings" pitchFamily="2" charset="2"/>
              </a:rPr>
              <a:t> </a:t>
            </a:r>
            <a:r>
              <a:rPr lang="en-CA" sz="1800" b="1" dirty="0" smtClean="0"/>
              <a:t> normal abstract thought</a:t>
            </a:r>
          </a:p>
          <a:p>
            <a:pPr lvl="1">
              <a:buFont typeface="Arial" charset="0"/>
              <a:buChar char="•"/>
            </a:pPr>
            <a:r>
              <a:rPr lang="en-CA" sz="1800" dirty="0" smtClean="0"/>
              <a:t>Informally bound by shared expertise; topics and people shift (p. 3,4). [≠Technical]</a:t>
            </a:r>
          </a:p>
          <a:p>
            <a:pPr lvl="1">
              <a:buFont typeface="Arial" charset="0"/>
              <a:buChar char="•"/>
            </a:pPr>
            <a:r>
              <a:rPr lang="en-CA" sz="1800" dirty="0" smtClean="0"/>
              <a:t>Not managed in the traditional controlled manner (p. 4,8) [≠C]</a:t>
            </a:r>
          </a:p>
          <a:p>
            <a:pPr lvl="1">
              <a:buFont typeface="Arial" charset="0"/>
              <a:buChar char="•"/>
            </a:pPr>
            <a:r>
              <a:rPr lang="en-CA" sz="1800" dirty="0" smtClean="0"/>
              <a:t>Defined by opportunities to learn, share, and critically evaluate; search for reasons, patterns and logic (p. 4,5). [gain T]</a:t>
            </a:r>
          </a:p>
          <a:p>
            <a:pPr lvl="1">
              <a:buFont typeface="Arial" charset="0"/>
              <a:buChar char="•"/>
            </a:pPr>
            <a:r>
              <a:rPr lang="en-CA" sz="1800" dirty="0" smtClean="0"/>
              <a:t>Operates through ‘validity claims of propositional truth’ (p.7) [use P]</a:t>
            </a:r>
          </a:p>
        </p:txBody>
      </p:sp>
      <p:sp>
        <p:nvSpPr>
          <p:cNvPr id="4" name="Rectangle 3"/>
          <p:cNvSpPr/>
          <p:nvPr/>
        </p:nvSpPr>
        <p:spPr>
          <a:xfrm>
            <a:off x="4788024" y="2564904"/>
            <a:ext cx="3960440" cy="40811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CA" sz="2400" b="1" dirty="0" smtClean="0"/>
              <a:t>Team </a:t>
            </a:r>
            <a:r>
              <a:rPr lang="en-CA" b="1" dirty="0" smtClean="0">
                <a:sym typeface="Wingdings" pitchFamily="2" charset="2"/>
              </a:rPr>
              <a:t></a:t>
            </a:r>
            <a:r>
              <a:rPr lang="en-CA" b="1" dirty="0" smtClean="0"/>
              <a:t> technical concrete thought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CA" dirty="0" smtClean="0"/>
              <a:t>Clear boundaries, set rules, and memberships (p.4) [=Technical]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CA" dirty="0" smtClean="0"/>
              <a:t>Tightly managed and integrated, driven by deliverables (p.4) [C]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CA" dirty="0" smtClean="0"/>
              <a:t>Teleological, means-end or goal-oriented (p.4) [M goal]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CA" dirty="0" smtClean="0"/>
              <a:t>Team managers threaten the function of </a:t>
            </a:r>
            <a:r>
              <a:rPr lang="en-CA" dirty="0" err="1" smtClean="0"/>
              <a:t>CoP</a:t>
            </a:r>
            <a:r>
              <a:rPr lang="en-CA" dirty="0" smtClean="0"/>
              <a:t> (p.8) [C↑]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endParaRPr lang="en-CA" dirty="0" smtClean="0"/>
          </a:p>
          <a:p>
            <a:pPr marL="742950" lvl="1" indent="-285750">
              <a:spcBef>
                <a:spcPct val="20000"/>
              </a:spcBef>
            </a:pPr>
            <a:endParaRPr lang="en-CA" sz="1600" dirty="0" smtClean="0"/>
          </a:p>
          <a:p>
            <a:pPr lvl="1">
              <a:buFont typeface="Arial" charset="0"/>
              <a:buChar char="•"/>
            </a:pPr>
            <a:endParaRPr lang="en-CA" dirty="0" smtClean="0"/>
          </a:p>
          <a:p>
            <a:pPr lvl="1"/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556792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i="1" dirty="0" smtClean="0"/>
              <a:t>Creating Intellectual Capital </a:t>
            </a:r>
            <a:r>
              <a:rPr lang="en-CA" dirty="0" smtClean="0"/>
              <a:t>(O’Donnell et al., 2003)</a:t>
            </a:r>
          </a:p>
          <a:p>
            <a:pPr lvl="1"/>
            <a:r>
              <a:rPr lang="en-CA" dirty="0" smtClean="0"/>
              <a:t>Language can be viewed as a </a:t>
            </a:r>
            <a:r>
              <a:rPr lang="en-CA" dirty="0" err="1" smtClean="0"/>
              <a:t>CoP</a:t>
            </a:r>
            <a:r>
              <a:rPr lang="en-CA" dirty="0" smtClean="0"/>
              <a:t> (Hall, 2006)</a:t>
            </a:r>
          </a:p>
          <a:p>
            <a:pPr lvl="1"/>
            <a:r>
              <a:rPr lang="en-CA" dirty="0" smtClean="0"/>
              <a:t>Abstract thought must function for </a:t>
            </a:r>
            <a:r>
              <a:rPr lang="en-CA" dirty="0" err="1" smtClean="0"/>
              <a:t>CoP</a:t>
            </a:r>
            <a:r>
              <a:rPr lang="en-CA" dirty="0" smtClean="0"/>
              <a:t> to emerge.  </a:t>
            </a:r>
            <a:r>
              <a:rPr lang="en-CA" dirty="0" err="1" smtClean="0"/>
              <a:t>Eg</a:t>
            </a:r>
            <a:r>
              <a:rPr lang="en-CA" dirty="0" smtClean="0"/>
              <a:t>. </a:t>
            </a:r>
            <a:r>
              <a:rPr lang="en-CA" dirty="0" err="1" smtClean="0"/>
              <a:t>Livemocha</a:t>
            </a:r>
            <a:endParaRPr lang="en-US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67544" y="1628800"/>
            <a:ext cx="2952328" cy="324036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6" name="Group 15"/>
          <p:cNvGrpSpPr/>
          <p:nvPr/>
        </p:nvGrpSpPr>
        <p:grpSpPr>
          <a:xfrm>
            <a:off x="683568" y="1844824"/>
            <a:ext cx="1368152" cy="936104"/>
            <a:chOff x="683568" y="1844824"/>
            <a:chExt cx="1368152" cy="936104"/>
          </a:xfrm>
        </p:grpSpPr>
        <p:sp>
          <p:nvSpPr>
            <p:cNvPr id="5" name="Oval 4"/>
            <p:cNvSpPr/>
            <p:nvPr/>
          </p:nvSpPr>
          <p:spPr>
            <a:xfrm>
              <a:off x="683568" y="1844824"/>
              <a:ext cx="1368152" cy="936104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7584" y="1844824"/>
              <a:ext cx="11521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 smtClean="0"/>
                <a:t>Abstract Technical Field </a:t>
              </a:r>
              <a:endParaRPr lang="en-CA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83568" y="1772816"/>
            <a:ext cx="1440160" cy="1008112"/>
            <a:chOff x="683568" y="1844824"/>
            <a:chExt cx="1440160" cy="1008112"/>
          </a:xfrm>
        </p:grpSpPr>
        <p:sp>
          <p:nvSpPr>
            <p:cNvPr id="10" name="Explosion 2 9"/>
            <p:cNvSpPr/>
            <p:nvPr/>
          </p:nvSpPr>
          <p:spPr>
            <a:xfrm>
              <a:off x="683568" y="1844824"/>
              <a:ext cx="1440160" cy="1008112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71600" y="2103239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 smtClean="0"/>
                <a:t>TMN</a:t>
              </a:r>
              <a:endParaRPr lang="en-CA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CA" sz="4800" dirty="0" smtClean="0"/>
              <a:t>SUMMARY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7623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Both abstract and concrete technical thought work within limited fields</a:t>
            </a:r>
          </a:p>
          <a:p>
            <a:r>
              <a:rPr lang="en-CA" dirty="0" smtClean="0"/>
              <a:t>MNs function emotionally</a:t>
            </a:r>
          </a:p>
          <a:p>
            <a:r>
              <a:rPr lang="en-CA" dirty="0" smtClean="0"/>
              <a:t>Normal thought uses analogy to integrate thought</a:t>
            </a:r>
          </a:p>
          <a:p>
            <a:r>
              <a:rPr lang="en-CA" dirty="0" smtClean="0"/>
              <a:t>Using a theory forms a TMN</a:t>
            </a:r>
          </a:p>
          <a:p>
            <a:r>
              <a:rPr lang="en-CA" dirty="0" smtClean="0"/>
              <a:t>Using a plan forms an MMN</a:t>
            </a:r>
          </a:p>
          <a:p>
            <a:r>
              <a:rPr lang="en-CA" dirty="0" smtClean="0"/>
              <a:t>MNs become apparent when the field is questioned</a:t>
            </a:r>
          </a:p>
          <a:p>
            <a:r>
              <a:rPr lang="en-CA" dirty="0" smtClean="0"/>
              <a:t>An adequate concept of God uses the analogies of normal thought</a:t>
            </a:r>
          </a:p>
          <a:p>
            <a:endParaRPr lang="en-CA" dirty="0"/>
          </a:p>
        </p:txBody>
      </p:sp>
      <p:grpSp>
        <p:nvGrpSpPr>
          <p:cNvPr id="17" name="Group 16"/>
          <p:cNvGrpSpPr/>
          <p:nvPr/>
        </p:nvGrpSpPr>
        <p:grpSpPr>
          <a:xfrm>
            <a:off x="1187624" y="3212976"/>
            <a:ext cx="1440160" cy="1224136"/>
            <a:chOff x="1763688" y="3212976"/>
            <a:chExt cx="1440160" cy="1224136"/>
          </a:xfrm>
        </p:grpSpPr>
        <p:sp>
          <p:nvSpPr>
            <p:cNvPr id="6" name="Oval 5"/>
            <p:cNvSpPr/>
            <p:nvPr/>
          </p:nvSpPr>
          <p:spPr>
            <a:xfrm>
              <a:off x="1763688" y="3212976"/>
              <a:ext cx="1440160" cy="122413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07704" y="3429000"/>
              <a:ext cx="11521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 smtClean="0"/>
                <a:t>Concrete Technical Field</a:t>
              </a:r>
              <a:endParaRPr lang="en-CA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87624" y="3212976"/>
            <a:ext cx="1440160" cy="1296144"/>
            <a:chOff x="1691680" y="3212976"/>
            <a:chExt cx="1440160" cy="1296144"/>
          </a:xfrm>
        </p:grpSpPr>
        <p:sp>
          <p:nvSpPr>
            <p:cNvPr id="11" name="Explosion 1 10"/>
            <p:cNvSpPr/>
            <p:nvPr/>
          </p:nvSpPr>
          <p:spPr>
            <a:xfrm>
              <a:off x="1691680" y="3212976"/>
              <a:ext cx="1440160" cy="1296144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79712" y="3573016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 smtClean="0"/>
                <a:t>MMN</a:t>
              </a:r>
              <a:endParaRPr lang="en-CA" sz="2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339752" y="1988840"/>
            <a:ext cx="936104" cy="1080120"/>
            <a:chOff x="2339752" y="1988840"/>
            <a:chExt cx="936104" cy="1080120"/>
          </a:xfrm>
        </p:grpSpPr>
        <p:sp>
          <p:nvSpPr>
            <p:cNvPr id="18" name="Explosion 2 17"/>
            <p:cNvSpPr/>
            <p:nvPr/>
          </p:nvSpPr>
          <p:spPr>
            <a:xfrm>
              <a:off x="2339752" y="1988840"/>
              <a:ext cx="936104" cy="108012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83768" y="227687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 smtClean="0"/>
                <a:t>MN</a:t>
              </a:r>
              <a:endParaRPr lang="en-CA" sz="2400" dirty="0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03648" y="1124744"/>
            <a:ext cx="6048672" cy="3960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i="1" dirty="0" smtClean="0">
                <a:latin typeface="Calibri" pitchFamily="34" charset="0"/>
              </a:rPr>
              <a:t>We Apologize!</a:t>
            </a:r>
            <a:endParaRPr lang="en-CA" sz="6600" i="1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2291388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dirty="0" smtClean="0"/>
              <a:t>Paradigm Shifts are Messy</a:t>
            </a:r>
            <a:endParaRPr lang="en-CA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548680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This session will present a… </a:t>
            </a:r>
            <a:endParaRPr lang="en-CA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39552" y="1268760"/>
            <a:ext cx="8064896" cy="3888432"/>
            <a:chOff x="5940152" y="3140968"/>
            <a:chExt cx="8064896" cy="3888432"/>
          </a:xfrm>
        </p:grpSpPr>
        <p:grpSp>
          <p:nvGrpSpPr>
            <p:cNvPr id="10" name="Group 9"/>
            <p:cNvGrpSpPr/>
            <p:nvPr/>
          </p:nvGrpSpPr>
          <p:grpSpPr>
            <a:xfrm>
              <a:off x="5940152" y="3140968"/>
              <a:ext cx="8064896" cy="3888432"/>
              <a:chOff x="539552" y="2276872"/>
              <a:chExt cx="8064896" cy="3888432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539552" y="2276872"/>
                <a:ext cx="3744416" cy="28803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4572000" y="3717032"/>
                <a:ext cx="3888432" cy="24482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724128" y="4459759"/>
                <a:ext cx="288032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4400" dirty="0" smtClean="0"/>
                  <a:t>SHIFT</a:t>
                </a:r>
                <a:endParaRPr lang="en-CA" sz="44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771800" y="4077072"/>
                <a:ext cx="28083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4400" dirty="0" smtClean="0"/>
                  <a:t>PARADIGM</a:t>
                </a:r>
                <a:endParaRPr lang="en-CA" sz="4400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516216" y="4221088"/>
              <a:ext cx="280831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4400" dirty="0" smtClean="0"/>
                <a:t>DOUBLE</a:t>
              </a:r>
              <a:endParaRPr lang="en-CA" sz="4400" dirty="0"/>
            </a:p>
          </p:txBody>
        </p:sp>
      </p:grpSp>
      <p:pic>
        <p:nvPicPr>
          <p:cNvPr id="1026" name="Picture 2" descr="C:\Users\Lorin\AppData\Local\Microsoft\Windows\Temporary Internet Files\Content.IE5\X1EKV1PP\MC90031884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437223"/>
            <a:ext cx="3863985" cy="386398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23528" y="5517232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But anything less will be overcome </a:t>
            </a:r>
          </a:p>
          <a:p>
            <a:pPr algn="r"/>
            <a:r>
              <a:rPr lang="en-CA" sz="2800" dirty="0" smtClean="0"/>
              <a:t>by the steamroller of entrenched scientism. </a:t>
            </a:r>
            <a:endParaRPr lang="en-CA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09 -0.00578 0.0033 -0.01457 0.00799 -0.01642 C 0.00973 -0.02128 0.01164 -0.02729 0.01493 -0.03076 C 0.02014 -0.03631 0.0323 -0.0384 0.03889 -0.04002 C 0.04861 -0.03955 0.05834 -0.03978 0.06806 -0.03886 C 0.06997 -0.03863 0.07344 -0.03655 0.07344 -0.03655 C 0.07726 -0.03261 0.08056 -0.03007 0.08316 -0.02475 C 0.08282 -0.02151 0.08299 -0.01827 0.0823 -0.01526 C 0.08195 -0.01411 0.07813 -0.0111 0.07778 -0.01064 C 0.07448 -0.00694 0.07327 -0.00509 0.06893 -0.00347 C 0.05417 -0.00439 0.04584 -0.00624 0.03264 -0.00832 C 0.02709 -0.01203 0.02014 -0.0155 0.01407 -0.01781 C 0.00921 -0.02267 0.00452 -0.02498 -0.00086 -0.02822 C -0.00243 -0.02914 -0.00382 -0.03007 -0.00538 -0.03076 C -0.00711 -0.03169 -0.01076 -0.03308 -0.01076 -0.03308 C -0.01788 -0.03932 -0.02621 -0.04233 -0.03454 -0.04372 C -0.04079 -0.04325 -0.04704 -0.04372 -0.05312 -0.04256 C -0.0559 -0.0421 -0.06024 -0.02891 -0.06111 -0.0259 C -0.0618 -0.02359 -0.06284 -0.01897 -0.06284 -0.01897 C -0.06145 -0.00532 -0.05833 -0.00231 -0.05052 0.00463 C -0.04948 0.00555 -0.04913 0.00764 -0.04791 0.00833 C -0.04444 0.01064 -0.03645 0.01249 -0.03194 0.01411 C -0.0243 0.01319 -0.02326 0.01157 -0.01684 0.00949 C -0.01389 0.00625 -0.01128 0.00278 -0.00798 0 C -0.00555 -0.00948 -0.00885 0.00209 -0.00538 -0.00601 C -0.00312 -0.01133 -0.00382 -0.01711 -0.00086 -0.02243 C 0.00035 -0.034 0.00105 -0.05297 0.00799 -0.0613 C 0.01007 -0.06083 0.01216 -0.0613 0.01407 -0.06014 C 0.01997 -0.05644 0.02796 -0.03955 0.03177 -0.03192 C 0.03282 -0.02637 0.03403 -0.02082 0.03542 -0.01526 C 0.03594 -0.01295 0.03716 -0.00832 0.03716 -0.00832 C 0.0375 0.00463 0.03542 0.03308 0.04427 0.04488 C 0.04601 0.05182 0.04879 0.05274 0.05296 0.05668 C 0.06598 0.05575 0.0724 0.05945 0.07778 0.04488 C 0.07986 0.03285 0.06945 0.00625 0.06007 0.00232 C 0.05677 -0.00115 0.05365 -0.00162 0.05035 -0.00485 C 0.04427 -0.00254 0.0382 -0.00185 0.03264 0.00232 C 0.03004 0.00417 0.02466 0.00694 0.02466 0.00694 C 0.02188 0.01088 0.0158 0.01296 0.01233 0.01527 C 0.01129 0.01596 0.01077 0.01781 0.00973 0.01874 C 0.00799 0.02059 -0.00156 0.031 -0.00364 0.03193 C -0.00989 0.0428 -0.02656 0.0502 -0.03628 0.05182 C -0.04097 0.05089 -0.0467 0.05228 -0.05052 0.04835 C -0.06163 0.03725 -0.06927 0.02452 -0.07882 0.0118 C -0.08038 0.00555 -0.08246 -0.00347 -0.07882 -0.00948 C -0.07413 -0.01711 -0.06111 -0.03331 -0.05399 -0.03539 C -0.04843 -0.03701 -0.0427 -0.03678 -0.03715 -0.0377 C -0.02621 -0.03655 -0.02204 -0.03585 -0.0151 -0.0259 C -0.01354 -0.01966 -0.00677 -0.01411 -0.00277 -0.01064 C -0.00121 -0.00925 0.00139 -0.00856 0.00174 -0.00601 C 0.00191 -0.00393 0.00052 -0.00208 0 0 Z " pathEditMode="relative" ptsTypes="fffffffffffffffffffffffffffffffffffffffffffffffffff">
                                      <p:cBhvr>
                                        <p:cTn id="20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09 -0.00578 0.0033 -0.01457 0.00799 -0.01642 C 0.00973 -0.02128 0.01164 -0.02729 0.01493 -0.03076 C 0.02014 -0.03631 0.0323 -0.0384 0.03889 -0.04002 C 0.04861 -0.03955 0.05834 -0.03978 0.06806 -0.03886 C 0.06997 -0.03863 0.07344 -0.03655 0.07344 -0.03655 C 0.07726 -0.03261 0.08056 -0.03007 0.08316 -0.02475 C 0.08282 -0.02151 0.08299 -0.01827 0.0823 -0.01526 C 0.08195 -0.01411 0.07813 -0.0111 0.07778 -0.01064 C 0.07448 -0.00694 0.07327 -0.00509 0.06893 -0.00347 C 0.05417 -0.00439 0.04584 -0.00624 0.03264 -0.00832 C 0.02709 -0.01203 0.02014 -0.0155 0.01407 -0.01781 C 0.00921 -0.02267 0.00452 -0.02498 -0.00086 -0.02822 C -0.00243 -0.02914 -0.00382 -0.03007 -0.00538 -0.03076 C -0.00711 -0.03169 -0.01076 -0.03308 -0.01076 -0.03308 C -0.01788 -0.03932 -0.02621 -0.04233 -0.03454 -0.04372 C -0.04079 -0.04325 -0.04704 -0.04372 -0.05312 -0.04256 C -0.0559 -0.0421 -0.06024 -0.02891 -0.06111 -0.0259 C -0.0618 -0.02359 -0.06284 -0.01897 -0.06284 -0.01897 C -0.06145 -0.00532 -0.05833 -0.00231 -0.05052 0.00463 C -0.04948 0.00555 -0.04913 0.00764 -0.04791 0.00833 C -0.04444 0.01064 -0.03645 0.01249 -0.03194 0.01411 C -0.0243 0.01319 -0.02326 0.01157 -0.01684 0.00949 C -0.01389 0.00625 -0.01128 0.00278 -0.00798 0 C -0.00555 -0.00948 -0.00885 0.00209 -0.00538 -0.00601 C -0.00312 -0.01133 -0.00382 -0.01711 -0.00086 -0.02243 C 0.00035 -0.034 0.00105 -0.05297 0.00799 -0.0613 C 0.01007 -0.06083 0.01216 -0.0613 0.01407 -0.06014 C 0.01997 -0.05644 0.02796 -0.03955 0.03177 -0.03192 C 0.03282 -0.02637 0.03403 -0.02082 0.03542 -0.01526 C 0.03594 -0.01295 0.03716 -0.00832 0.03716 -0.00832 C 0.0375 0.00463 0.03542 0.03308 0.04427 0.04488 C 0.04601 0.05182 0.04879 0.05274 0.05296 0.05668 C 0.06598 0.05575 0.0724 0.05945 0.07778 0.04488 C 0.07986 0.03285 0.06945 0.00625 0.06007 0.00232 C 0.05677 -0.00115 0.05365 -0.00162 0.05035 -0.00485 C 0.04427 -0.00254 0.0382 -0.00185 0.03264 0.00232 C 0.03004 0.00417 0.02466 0.00694 0.02466 0.00694 C 0.02188 0.01088 0.0158 0.01296 0.01233 0.01527 C 0.01129 0.01596 0.01077 0.01781 0.00973 0.01874 C 0.00799 0.02059 -0.00156 0.031 -0.00364 0.03193 C -0.00989 0.0428 -0.02656 0.0502 -0.03628 0.05182 C -0.04097 0.05089 -0.0467 0.05228 -0.05052 0.04835 C -0.06163 0.03725 -0.06927 0.02452 -0.07882 0.0118 C -0.08038 0.00555 -0.08246 -0.00347 -0.07882 -0.00948 C -0.07413 -0.01711 -0.06111 -0.03331 -0.05399 -0.03539 C -0.04843 -0.03701 -0.0427 -0.03678 -0.03715 -0.0377 C -0.02621 -0.03655 -0.02204 -0.03585 -0.0151 -0.0259 C -0.01354 -0.01966 -0.00677 -0.01411 -0.00277 -0.01064 C -0.00121 -0.00925 0.00139 -0.00856 0.00174 -0.00601 C 0.00191 -0.00393 0.00052 -0.00208 0 0 Z " pathEditMode="relative" ptsTypes="fffffffffffffffffffffffffffffffffffffffffffffffffff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nimBg="1"/>
      <p:bldP spid="2" grpId="1" uiExpand="1" build="allAtOnce" animBg="1"/>
      <p:bldP spid="2" grpId="2" build="allAtOnce" animBg="1"/>
      <p:bldP spid="3" grpId="0" build="allAtOnce"/>
      <p:bldP spid="6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CA" sz="5400" b="1" dirty="0" smtClean="0"/>
              <a:t>VII. </a:t>
            </a:r>
            <a:r>
              <a:rPr lang="en-CA" sz="5400" b="1" dirty="0" err="1" smtClean="0"/>
              <a:t>Implicature</a:t>
            </a:r>
            <a:r>
              <a:rPr lang="en-CA" sz="5400" b="1" dirty="0" smtClean="0"/>
              <a:t> 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en-CA" sz="3800" dirty="0" err="1" smtClean="0"/>
              <a:t>Implicature</a:t>
            </a:r>
            <a:r>
              <a:rPr lang="en-CA" sz="3800" dirty="0" smtClean="0"/>
              <a:t> goes beyond both normal and technical thought</a:t>
            </a:r>
          </a:p>
          <a:p>
            <a:pPr>
              <a:buNone/>
            </a:pPr>
            <a:r>
              <a:rPr lang="en-CA" sz="3800" dirty="0" smtClean="0"/>
              <a:t>	 </a:t>
            </a:r>
            <a:r>
              <a:rPr lang="en-CA" sz="3800" dirty="0" smtClean="0">
                <a:sym typeface="Wingdings" pitchFamily="2" charset="2"/>
              </a:rPr>
              <a:t> </a:t>
            </a:r>
            <a:r>
              <a:rPr lang="en-CA" dirty="0" smtClean="0">
                <a:sym typeface="Wingdings" pitchFamily="2" charset="2"/>
              </a:rPr>
              <a:t>it was </a:t>
            </a:r>
            <a:r>
              <a:rPr lang="en-CA" dirty="0" smtClean="0"/>
              <a:t>first analyzed using </a:t>
            </a:r>
            <a:r>
              <a:rPr lang="en-CA" i="1" dirty="0" smtClean="0"/>
              <a:t>technical</a:t>
            </a:r>
            <a:r>
              <a:rPr lang="en-CA" dirty="0" smtClean="0"/>
              <a:t> thought (Grice, 1975). </a:t>
            </a:r>
          </a:p>
          <a:p>
            <a:pPr lvl="1">
              <a:buNone/>
            </a:pPr>
            <a:endParaRPr lang="en-CA" sz="1300" b="1" dirty="0" smtClean="0"/>
          </a:p>
          <a:p>
            <a:pPr lvl="1">
              <a:buNone/>
            </a:pPr>
            <a:r>
              <a:rPr lang="en-CA" sz="4000" b="1" dirty="0" smtClean="0"/>
              <a:t>The cooperative principle: </a:t>
            </a:r>
            <a:r>
              <a:rPr lang="en-CA" sz="2900" dirty="0" smtClean="0"/>
              <a:t>Guided by a Teacher theory </a:t>
            </a:r>
          </a:p>
          <a:p>
            <a:pPr lvl="1">
              <a:buNone/>
            </a:pPr>
            <a:endParaRPr lang="en-CA" sz="1900" dirty="0" smtClean="0"/>
          </a:p>
          <a:p>
            <a:pPr lvl="1"/>
            <a:r>
              <a:rPr lang="en-CA" b="1" i="1" dirty="0" smtClean="0"/>
              <a:t>Maxim of quantity: </a:t>
            </a:r>
            <a:r>
              <a:rPr lang="en-CA" dirty="0" smtClean="0"/>
              <a:t>Pursue Teacher order-within-complexity  </a:t>
            </a:r>
          </a:p>
          <a:p>
            <a:pPr lvl="1"/>
            <a:r>
              <a:rPr lang="en-CA" b="1" i="1" dirty="0" smtClean="0"/>
              <a:t>Maxim of quality: </a:t>
            </a:r>
            <a:r>
              <a:rPr lang="en-CA" dirty="0" smtClean="0"/>
              <a:t>Convey Perceiver meaning</a:t>
            </a:r>
          </a:p>
          <a:p>
            <a:pPr lvl="1"/>
            <a:r>
              <a:rPr lang="en-CA" b="1" i="1" dirty="0" smtClean="0"/>
              <a:t>Maxim of relation: </a:t>
            </a:r>
            <a:r>
              <a:rPr lang="en-CA" dirty="0" smtClean="0"/>
              <a:t>Stay within the Contributor playing field; be relevant</a:t>
            </a:r>
          </a:p>
          <a:p>
            <a:pPr lvl="1"/>
            <a:r>
              <a:rPr lang="en-CA" b="1" i="1" dirty="0" smtClean="0"/>
              <a:t>Maxim of manner: </a:t>
            </a:r>
            <a:r>
              <a:rPr lang="en-CA" dirty="0" smtClean="0"/>
              <a:t>Use well-formed Server statements</a:t>
            </a:r>
          </a:p>
          <a:p>
            <a:pPr lvl="1">
              <a:buNone/>
            </a:pPr>
            <a:endParaRPr lang="en-CA" sz="1700" dirty="0" smtClean="0"/>
          </a:p>
          <a:p>
            <a:r>
              <a:rPr lang="en-CA" sz="3800" dirty="0" smtClean="0"/>
              <a:t>However, technical thought cannot explain </a:t>
            </a:r>
            <a:r>
              <a:rPr lang="en-CA" sz="3800" dirty="0" err="1" smtClean="0"/>
              <a:t>implicature</a:t>
            </a:r>
            <a:r>
              <a:rPr lang="en-CA" sz="3800" dirty="0" smtClean="0"/>
              <a:t> 	         </a:t>
            </a:r>
            <a:br>
              <a:rPr lang="en-CA" sz="3800" dirty="0" smtClean="0"/>
            </a:br>
            <a:r>
              <a:rPr lang="en-CA" sz="3400" dirty="0" smtClean="0">
                <a:sym typeface="Wingdings" pitchFamily="2" charset="2"/>
              </a:rPr>
              <a:t></a:t>
            </a:r>
            <a:r>
              <a:rPr lang="en-CA" dirty="0" smtClean="0">
                <a:sym typeface="Wingdings" pitchFamily="2" charset="2"/>
              </a:rPr>
              <a:t> </a:t>
            </a:r>
            <a:r>
              <a:rPr lang="en-CA" dirty="0" smtClean="0"/>
              <a:t> post-</a:t>
            </a:r>
            <a:r>
              <a:rPr lang="en-CA" dirty="0" err="1" smtClean="0"/>
              <a:t>Griceans</a:t>
            </a:r>
            <a:endParaRPr lang="en-CA" dirty="0" smtClean="0"/>
          </a:p>
          <a:p>
            <a:pPr>
              <a:buNone/>
            </a:pPr>
            <a:r>
              <a:rPr lang="en-CA" sz="1300" dirty="0" smtClean="0"/>
              <a:t>  </a:t>
            </a:r>
          </a:p>
          <a:p>
            <a:pPr lvl="1"/>
            <a:r>
              <a:rPr lang="en-CA" dirty="0" smtClean="0"/>
              <a:t>Grice is not including social interaction (</a:t>
            </a:r>
            <a:r>
              <a:rPr lang="en-CA" dirty="0" err="1" smtClean="0"/>
              <a:t>Lindblom</a:t>
            </a:r>
            <a:r>
              <a:rPr lang="en-CA" dirty="0" smtClean="0"/>
              <a:t>, 2001)</a:t>
            </a:r>
          </a:p>
          <a:p>
            <a:pPr lvl="1"/>
            <a:r>
              <a:rPr lang="en-CA" dirty="0" smtClean="0"/>
              <a:t>Grice has a logical bias (Davies, 2007)</a:t>
            </a:r>
          </a:p>
          <a:p>
            <a:pPr lvl="1"/>
            <a:r>
              <a:rPr lang="en-CA" dirty="0" smtClean="0"/>
              <a:t>Children do </a:t>
            </a:r>
            <a:r>
              <a:rPr lang="en-CA" dirty="0" err="1" smtClean="0"/>
              <a:t>implicature</a:t>
            </a:r>
            <a:r>
              <a:rPr lang="en-CA" dirty="0" smtClean="0"/>
              <a:t> but lack technical thought (</a:t>
            </a:r>
            <a:r>
              <a:rPr lang="en-CA" dirty="0" err="1" smtClean="0"/>
              <a:t>Sperber</a:t>
            </a:r>
            <a:r>
              <a:rPr lang="en-CA" dirty="0" smtClean="0"/>
              <a:t> &amp; Wilson, 2002)</a:t>
            </a:r>
          </a:p>
          <a:p>
            <a:pPr lvl="1">
              <a:buNone/>
            </a:pPr>
            <a:endParaRPr lang="en-CA" sz="1600" b="1" dirty="0" smtClean="0"/>
          </a:p>
          <a:p>
            <a:r>
              <a:rPr lang="en-CA" b="1" dirty="0" err="1" smtClean="0"/>
              <a:t>Implicature</a:t>
            </a:r>
            <a:r>
              <a:rPr lang="en-CA" b="1" dirty="0" smtClean="0"/>
              <a:t>: </a:t>
            </a:r>
            <a:r>
              <a:rPr lang="en-CA" dirty="0" smtClean="0"/>
              <a:t>Triggered MNs will ‘fill in the blanks’ (</a:t>
            </a:r>
            <a:r>
              <a:rPr lang="en-CA" dirty="0" err="1" smtClean="0"/>
              <a:t>Fairclough’s</a:t>
            </a:r>
            <a:r>
              <a:rPr lang="en-CA" dirty="0" smtClean="0"/>
              <a:t> MR)</a:t>
            </a:r>
          </a:p>
          <a:p>
            <a:pPr lvl="1"/>
            <a:r>
              <a:rPr lang="en-CA" dirty="0" smtClean="0"/>
              <a:t>It is cognitively efficient (</a:t>
            </a:r>
            <a:r>
              <a:rPr lang="en-CA" dirty="0" err="1" smtClean="0"/>
              <a:t>Sperber</a:t>
            </a:r>
            <a:r>
              <a:rPr lang="en-CA" dirty="0" smtClean="0"/>
              <a:t>, 2002) </a:t>
            </a:r>
          </a:p>
          <a:p>
            <a:pPr lvl="1"/>
            <a:r>
              <a:rPr lang="en-CA" dirty="0" smtClean="0"/>
              <a:t>It attempts to influence others (p. 21)</a:t>
            </a:r>
          </a:p>
          <a:p>
            <a:pPr lvl="1"/>
            <a:r>
              <a:rPr lang="en-CA" dirty="0" smtClean="0"/>
              <a:t>It assumes relevance (p. 24) </a:t>
            </a:r>
          </a:p>
          <a:p>
            <a:endParaRPr lang="en-CA" dirty="0" smtClean="0"/>
          </a:p>
          <a:p>
            <a:endParaRPr lang="en-CA" dirty="0" smtClean="0"/>
          </a:p>
          <a:p>
            <a:pPr lvl="1"/>
            <a:endParaRPr lang="en-CA" dirty="0" smtClean="0"/>
          </a:p>
          <a:p>
            <a:endParaRPr lang="en-CA" dirty="0" smtClean="0"/>
          </a:p>
          <a:p>
            <a:pPr lvl="1"/>
            <a:endParaRPr lang="en-CA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CA" sz="4800" b="1" dirty="0" smtClean="0"/>
              <a:t>VIII. Politeness Theory</a:t>
            </a:r>
            <a:endParaRPr lang="en-CA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CA" b="1" dirty="0" smtClean="0"/>
              <a:t>Technical thought cannot explain politeness </a:t>
            </a:r>
            <a:r>
              <a:rPr lang="en-CA" dirty="0" smtClean="0"/>
              <a:t>(</a:t>
            </a:r>
            <a:r>
              <a:rPr lang="en-CA" dirty="0" err="1" smtClean="0"/>
              <a:t>Arundale</a:t>
            </a:r>
            <a:r>
              <a:rPr lang="en-CA" dirty="0" smtClean="0"/>
              <a:t>, 1999).</a:t>
            </a:r>
          </a:p>
          <a:p>
            <a:pPr lvl="1"/>
            <a:r>
              <a:rPr lang="en-CA" dirty="0" smtClean="0"/>
              <a:t>Uses a co-constituting model for </a:t>
            </a:r>
            <a:r>
              <a:rPr lang="en-CA" dirty="0" err="1" smtClean="0"/>
              <a:t>implicature</a:t>
            </a:r>
            <a:r>
              <a:rPr lang="en-CA" dirty="0" smtClean="0"/>
              <a:t> </a:t>
            </a:r>
            <a:r>
              <a:rPr lang="en-CA" i="1" dirty="0" smtClean="0"/>
              <a:t>and</a:t>
            </a:r>
            <a:r>
              <a:rPr lang="en-CA" dirty="0" smtClean="0"/>
              <a:t> politeness.  </a:t>
            </a:r>
          </a:p>
          <a:p>
            <a:pPr lvl="1"/>
            <a:endParaRPr lang="en-CA" sz="1100" dirty="0" smtClean="0"/>
          </a:p>
          <a:p>
            <a:r>
              <a:rPr lang="en-CA" b="1" dirty="0" smtClean="0"/>
              <a:t>Politeness is the emotional side of MMNs</a:t>
            </a:r>
          </a:p>
          <a:p>
            <a:pPr lvl="1"/>
            <a:r>
              <a:rPr lang="en-CA" dirty="0" smtClean="0"/>
              <a:t>Identity is a set of MNs in my mind</a:t>
            </a:r>
          </a:p>
          <a:p>
            <a:pPr lvl="1"/>
            <a:r>
              <a:rPr lang="en-CA" dirty="0" smtClean="0"/>
              <a:t>I also represent others within my mind using MNs</a:t>
            </a:r>
          </a:p>
          <a:p>
            <a:pPr lvl="1"/>
            <a:endParaRPr lang="en-CA" sz="1100" dirty="0" smtClean="0"/>
          </a:p>
          <a:p>
            <a:r>
              <a:rPr lang="en-CA" b="1" dirty="0" smtClean="0"/>
              <a:t>MNs have three main attributes</a:t>
            </a:r>
            <a:r>
              <a:rPr lang="en-CA" dirty="0" smtClean="0"/>
              <a:t>:</a:t>
            </a:r>
          </a:p>
          <a:p>
            <a:pPr lvl="1"/>
            <a:r>
              <a:rPr lang="en-CA" dirty="0" smtClean="0"/>
              <a:t>A MN should not be suppressed (I exist).</a:t>
            </a:r>
          </a:p>
          <a:p>
            <a:pPr lvl="1"/>
            <a:r>
              <a:rPr lang="en-CA" dirty="0" smtClean="0"/>
              <a:t>A MN wants input consistent with its structure (Allow me to function).</a:t>
            </a:r>
          </a:p>
          <a:p>
            <a:pPr lvl="1"/>
            <a:r>
              <a:rPr lang="en-CA" dirty="0" smtClean="0"/>
              <a:t>A MN should contain memories with good emotions (Be nice). </a:t>
            </a:r>
          </a:p>
          <a:p>
            <a:pPr lvl="1"/>
            <a:endParaRPr lang="en-CA" sz="1100" dirty="0" smtClean="0"/>
          </a:p>
          <a:p>
            <a:r>
              <a:rPr lang="en-CA" b="1" dirty="0" smtClean="0"/>
              <a:t>These attributes explain the three aspects of politeness theory:</a:t>
            </a:r>
          </a:p>
          <a:p>
            <a:pPr lvl="1"/>
            <a:r>
              <a:rPr lang="en-CA" b="1" dirty="0" smtClean="0"/>
              <a:t>Positive face </a:t>
            </a:r>
            <a:r>
              <a:rPr lang="en-CA" dirty="0" smtClean="0"/>
              <a:t>= </a:t>
            </a:r>
            <a:r>
              <a:rPr lang="en-CA" i="1" dirty="0" smtClean="0"/>
              <a:t>activate</a:t>
            </a:r>
            <a:r>
              <a:rPr lang="en-CA" dirty="0" smtClean="0"/>
              <a:t> MN with </a:t>
            </a:r>
            <a:r>
              <a:rPr lang="en-CA" i="1" dirty="0" smtClean="0"/>
              <a:t>consistent</a:t>
            </a:r>
            <a:r>
              <a:rPr lang="en-CA" dirty="0" smtClean="0"/>
              <a:t>, </a:t>
            </a:r>
            <a:r>
              <a:rPr lang="en-CA" i="1" dirty="0" smtClean="0"/>
              <a:t>positive</a:t>
            </a:r>
            <a:r>
              <a:rPr lang="en-CA" dirty="0" smtClean="0"/>
              <a:t> data</a:t>
            </a:r>
          </a:p>
          <a:p>
            <a:pPr lvl="1"/>
            <a:r>
              <a:rPr lang="en-CA" b="1" dirty="0" smtClean="0"/>
              <a:t>Negative face </a:t>
            </a:r>
            <a:r>
              <a:rPr lang="en-CA" dirty="0" smtClean="0"/>
              <a:t>=  </a:t>
            </a:r>
            <a:r>
              <a:rPr lang="en-CA" i="1" dirty="0" smtClean="0"/>
              <a:t>suppress, ignore</a:t>
            </a:r>
            <a:r>
              <a:rPr lang="en-CA" dirty="0" smtClean="0"/>
              <a:t> or </a:t>
            </a:r>
            <a:r>
              <a:rPr lang="en-CA" i="1" dirty="0" smtClean="0"/>
              <a:t>override</a:t>
            </a:r>
            <a:r>
              <a:rPr lang="en-CA" dirty="0" smtClean="0"/>
              <a:t> MN</a:t>
            </a:r>
          </a:p>
          <a:p>
            <a:pPr lvl="1"/>
            <a:r>
              <a:rPr lang="en-CA" b="1" dirty="0" smtClean="0"/>
              <a:t>Negative politeness </a:t>
            </a:r>
            <a:r>
              <a:rPr lang="en-CA" dirty="0" smtClean="0"/>
              <a:t>= </a:t>
            </a:r>
            <a:r>
              <a:rPr lang="en-CA" i="1" dirty="0" smtClean="0"/>
              <a:t>activate</a:t>
            </a:r>
            <a:r>
              <a:rPr lang="en-CA" dirty="0" smtClean="0"/>
              <a:t> MN without </a:t>
            </a:r>
            <a:r>
              <a:rPr lang="en-CA" i="1" dirty="0" smtClean="0"/>
              <a:t>imposing</a:t>
            </a:r>
            <a:r>
              <a:rPr lang="en-CA" dirty="0" smtClean="0"/>
              <a:t> your structure</a:t>
            </a:r>
          </a:p>
          <a:p>
            <a:endParaRPr lang="en-CA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CA" sz="5400" b="1" dirty="0" smtClean="0"/>
              <a:t>IX. Culture </a:t>
            </a:r>
            <a:endParaRPr lang="en-CA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  <a:solidFill>
            <a:srgbClr val="FFFFCC"/>
          </a:solidFill>
        </p:spPr>
        <p:txBody>
          <a:bodyPr>
            <a:normAutofit fontScale="85000" lnSpcReduction="20000"/>
          </a:bodyPr>
          <a:lstStyle/>
          <a:p>
            <a:r>
              <a:rPr lang="en-CA" b="1" dirty="0" smtClean="0"/>
              <a:t>Social interaction is based in interacting MNs	</a:t>
            </a:r>
            <a:r>
              <a:rPr lang="en-CA" sz="2800" b="1" dirty="0" smtClean="0"/>
              <a:t> </a:t>
            </a:r>
            <a:r>
              <a:rPr lang="en-CA" sz="2400" b="1" i="1" dirty="0" smtClean="0"/>
              <a:t>(Friesen, 2012)</a:t>
            </a:r>
            <a:endParaRPr lang="en-CA" sz="2400" dirty="0" smtClean="0"/>
          </a:p>
          <a:p>
            <a:pPr lvl="1"/>
            <a:r>
              <a:rPr lang="en-CA" dirty="0" smtClean="0"/>
              <a:t>No ‘social brain cells’; Insufficient bandwidth. </a:t>
            </a:r>
          </a:p>
          <a:p>
            <a:pPr lvl="2"/>
            <a:r>
              <a:rPr lang="en-CA" dirty="0" smtClean="0"/>
              <a:t>Without human minds there can be no social interaction</a:t>
            </a:r>
          </a:p>
          <a:p>
            <a:pPr lvl="1"/>
            <a:r>
              <a:rPr lang="en-CA" dirty="0" smtClean="0"/>
              <a:t>Most social interaction is internal between MNs. </a:t>
            </a:r>
          </a:p>
          <a:p>
            <a:pPr lvl="1"/>
            <a:r>
              <a:rPr lang="en-CA" dirty="0" smtClean="0"/>
              <a:t>External interaction triggers and updates these MNs.</a:t>
            </a:r>
          </a:p>
          <a:p>
            <a:pPr lvl="1"/>
            <a:r>
              <a:rPr lang="en-CA" dirty="0" err="1" smtClean="0"/>
              <a:t>Fairclough</a:t>
            </a:r>
            <a:r>
              <a:rPr lang="en-CA" dirty="0" smtClean="0"/>
              <a:t> (1999) agrees; </a:t>
            </a:r>
            <a:r>
              <a:rPr lang="en-CA" dirty="0" err="1" smtClean="0"/>
              <a:t>Fairclough</a:t>
            </a:r>
            <a:r>
              <a:rPr lang="en-CA" dirty="0" smtClean="0"/>
              <a:t> (2003) does not.</a:t>
            </a:r>
          </a:p>
          <a:p>
            <a:r>
              <a:rPr lang="en-CA" b="1" dirty="0" smtClean="0"/>
              <a:t>Culture is a shared set of MNs that resonate </a:t>
            </a:r>
          </a:p>
          <a:p>
            <a:pPr lvl="1"/>
            <a:r>
              <a:rPr lang="en-CA" dirty="0" smtClean="0"/>
              <a:t>Most were acquired in childhood </a:t>
            </a:r>
          </a:p>
          <a:p>
            <a:r>
              <a:rPr lang="en-CA" b="1" dirty="0" smtClean="0"/>
              <a:t>Core MNs impose structure on lesser MNs</a:t>
            </a:r>
          </a:p>
          <a:p>
            <a:pPr lvl="1"/>
            <a:r>
              <a:rPr lang="en-CA" dirty="0" smtClean="0"/>
              <a:t>Power struggles between core MNs </a:t>
            </a:r>
          </a:p>
          <a:p>
            <a:r>
              <a:rPr lang="en-CA" b="1" dirty="0" smtClean="0"/>
              <a:t>Cross-cultural interactions trigger inconsistent MNs</a:t>
            </a:r>
          </a:p>
          <a:p>
            <a:pPr lvl="1"/>
            <a:r>
              <a:rPr lang="en-CA" dirty="0" smtClean="0"/>
              <a:t>Culture Shock</a:t>
            </a:r>
          </a:p>
          <a:p>
            <a:endParaRPr lang="en-CA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ubRRectCallout"/>
          <p:cNvSpPr>
            <a:spLocks noEditPoints="1" noChangeArrowheads="1"/>
          </p:cNvSpPr>
          <p:nvPr/>
        </p:nvSpPr>
        <p:spPr bwMode="auto">
          <a:xfrm rot="10800000">
            <a:off x="539552" y="4221088"/>
            <a:ext cx="1664568" cy="1359768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C:\Documents and Settings\Administrator\Local Settings\Temporary Internet Files\Content.IE5\342IF302\MC90044137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204864"/>
            <a:ext cx="1659632" cy="1656184"/>
          </a:xfrm>
          <a:prstGeom prst="rect">
            <a:avLst/>
          </a:prstGeom>
          <a:noFill/>
        </p:spPr>
      </p:pic>
      <p:sp>
        <p:nvSpPr>
          <p:cNvPr id="1030" name="PubRRectCallout"/>
          <p:cNvSpPr>
            <a:spLocks noEditPoints="1" noChangeArrowheads="1"/>
          </p:cNvSpPr>
          <p:nvPr/>
        </p:nvSpPr>
        <p:spPr bwMode="auto">
          <a:xfrm rot="5400000">
            <a:off x="2372752" y="2560547"/>
            <a:ext cx="1828800" cy="1524000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/>
              <a:t>Social Interaction and MNs</a:t>
            </a:r>
            <a:endParaRPr lang="en-US" b="1" dirty="0"/>
          </a:p>
        </p:txBody>
      </p:sp>
      <p:pic>
        <p:nvPicPr>
          <p:cNvPr id="1026" name="Picture 2" descr="C:\Program Files\Microsoft Office\MEDIA\CAGCAT10\j0292020.wm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564904"/>
            <a:ext cx="1869034" cy="1773936"/>
          </a:xfrm>
          <a:prstGeom prst="rect">
            <a:avLst/>
          </a:prstGeom>
          <a:noFill/>
        </p:spPr>
      </p:pic>
      <p:pic>
        <p:nvPicPr>
          <p:cNvPr id="1029" name="Picture 5" descr="C:\Documents and Settings\Administrator\Local Settings\Temporary Internet Files\Content.IE5\1WAJPH7J\MC900441763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980728"/>
            <a:ext cx="2016224" cy="2016224"/>
          </a:xfrm>
          <a:prstGeom prst="rect">
            <a:avLst/>
          </a:prstGeom>
          <a:noFill/>
        </p:spPr>
      </p:pic>
      <p:pic>
        <p:nvPicPr>
          <p:cNvPr id="1028" name="Picture 4" descr="C:\Documents and Settings\Administrator\Local Settings\Temporary Internet Files\Content.IE5\IUAXIYQ8\MC900441775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1340768"/>
            <a:ext cx="1083568" cy="10835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87824" y="2492896"/>
            <a:ext cx="9361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Jack: “Jill, what if we make pizza?”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44208" y="249289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Jill: “The last time ...” </a:t>
            </a:r>
            <a:endParaRPr lang="en-US" b="1" dirty="0"/>
          </a:p>
        </p:txBody>
      </p:sp>
      <p:pic>
        <p:nvPicPr>
          <p:cNvPr id="3" name="Picture 2" descr="C:\Documents and Settings\Administrator\Local Settings\Temporary Internet Files\Content.IE5\1WAJPH7J\MC900441763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764704"/>
            <a:ext cx="1944216" cy="180020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istrator\Local Settings\Temporary Internet Files\Content.IE5\342IF302\MC90028603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980728"/>
            <a:ext cx="608076" cy="930859"/>
          </a:xfrm>
          <a:prstGeom prst="rect">
            <a:avLst/>
          </a:prstGeom>
          <a:noFill/>
        </p:spPr>
      </p:pic>
      <p:pic>
        <p:nvPicPr>
          <p:cNvPr id="5" name="Picture 5" descr="C:\Documents and Settings\Administrator\Local Settings\Temporary Internet Files\Content.IE5\1WAJPH7J\MP900405536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1844824"/>
            <a:ext cx="1656184" cy="247544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5576" y="4653136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Jack: “Don't worry, we'll order pizza.”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9552" y="5805264"/>
            <a:ext cx="828092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The MN that predominates depends on context as well as the emotions and choices of listener. [e.g. Gender roles in example]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483768" y="4509120"/>
            <a:ext cx="6336704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CA" b="1" dirty="0" smtClean="0"/>
              <a:t>She is interpreting what (the words) he is saying.</a:t>
            </a:r>
          </a:p>
          <a:p>
            <a:pPr marL="228600" indent="-228600">
              <a:buAutoNum type="arabicPeriod"/>
            </a:pPr>
            <a:r>
              <a:rPr lang="en-CA" b="1" dirty="0" smtClean="0"/>
              <a:t>The MN in her mind representing him predicts his response.</a:t>
            </a:r>
          </a:p>
          <a:p>
            <a:pPr marL="228600" indent="-228600">
              <a:buAutoNum type="arabicPeriod"/>
            </a:pPr>
            <a:r>
              <a:rPr lang="en-CA" b="1" dirty="0" smtClean="0"/>
              <a:t>Her MNs are being triggered by one or two words in the conversation. 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084168" y="3501008"/>
            <a:ext cx="2736304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b="1" dirty="0" smtClean="0"/>
              <a:t>Jill is communicating with Jack at three different levels:</a:t>
            </a:r>
            <a:endParaRPr lang="en-US" b="1" dirty="0"/>
          </a:p>
        </p:txBody>
      </p:sp>
      <p:pic>
        <p:nvPicPr>
          <p:cNvPr id="1032" name="Picture 8" descr="C:\Documents and Settings\Administrator\Local Settings\Temporary Internet Files\Content.IE5\ULJOXB1S\MC900441964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3072032">
            <a:off x="1464201" y="2999863"/>
            <a:ext cx="541282" cy="18237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30" grpId="0" animBg="1"/>
      <p:bldP spid="8" grpId="0"/>
      <p:bldP spid="7" grpId="0"/>
      <p:bldP spid="12" grpId="0"/>
      <p:bldP spid="18" grpId="0" build="allAtOnce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491880" y="3041576"/>
            <a:ext cx="5184576" cy="362778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CA" sz="4000" b="1" dirty="0" smtClean="0"/>
              <a:t>Intercultural Interaction Model</a:t>
            </a:r>
            <a:r>
              <a:rPr lang="en-US" sz="4000" b="1" dirty="0" smtClean="0"/>
              <a:t>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Acculturation Attitudes in SLA  </a:t>
            </a:r>
            <a:r>
              <a:rPr lang="en-US" sz="3200" b="1" i="1" dirty="0" smtClean="0"/>
              <a:t>(</a:t>
            </a:r>
            <a:r>
              <a:rPr lang="en-US" sz="3200" b="1" i="1" dirty="0" err="1" smtClean="0"/>
              <a:t>Culhane</a:t>
            </a:r>
            <a:r>
              <a:rPr lang="en-US" sz="3200" b="1" i="1" dirty="0" smtClean="0"/>
              <a:t>, 2004)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1600200"/>
            <a:ext cx="5987008" cy="4565104"/>
          </a:xfrm>
        </p:spPr>
        <p:txBody>
          <a:bodyPr/>
          <a:lstStyle/>
          <a:p>
            <a:r>
              <a:rPr lang="en-US" sz="2400" b="1" dirty="0" smtClean="0"/>
              <a:t>Psycho-social</a:t>
            </a:r>
            <a:r>
              <a:rPr lang="en-US" sz="2400" dirty="0" smtClean="0"/>
              <a:t>: Core MNs are affected</a:t>
            </a:r>
          </a:p>
          <a:p>
            <a:r>
              <a:rPr lang="en-US" sz="2400" b="1" dirty="0" smtClean="0"/>
              <a:t>Integrative</a:t>
            </a:r>
            <a:r>
              <a:rPr lang="en-US" sz="2400" dirty="0" smtClean="0"/>
              <a:t>: Peripheral MNs are affected</a:t>
            </a:r>
            <a:endParaRPr lang="en-US" sz="2400" b="1" dirty="0" smtClean="0"/>
          </a:p>
          <a:p>
            <a:r>
              <a:rPr lang="en-US" sz="2400" b="1" dirty="0" smtClean="0"/>
              <a:t>Instrumental</a:t>
            </a:r>
            <a:r>
              <a:rPr lang="en-US" sz="2400" dirty="0" smtClean="0"/>
              <a:t>: MNs are not involved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5602" name="Picture 2" descr="http://e-flt.nus.edu.sg/v1n12004/figure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3"/>
            <a:ext cx="2160239" cy="2664296"/>
          </a:xfrm>
          <a:prstGeom prst="rect">
            <a:avLst/>
          </a:prstGeom>
          <a:noFill/>
        </p:spPr>
      </p:pic>
      <p:grpSp>
        <p:nvGrpSpPr>
          <p:cNvPr id="4" name="Group 10"/>
          <p:cNvGrpSpPr/>
          <p:nvPr/>
        </p:nvGrpSpPr>
        <p:grpSpPr>
          <a:xfrm>
            <a:off x="755576" y="4365104"/>
            <a:ext cx="1656184" cy="1008112"/>
            <a:chOff x="3131840" y="3356992"/>
            <a:chExt cx="1656184" cy="1008112"/>
          </a:xfrm>
        </p:grpSpPr>
        <p:sp>
          <p:nvSpPr>
            <p:cNvPr id="6" name="Rounded Rectangle 5"/>
            <p:cNvSpPr/>
            <p:nvPr/>
          </p:nvSpPr>
          <p:spPr>
            <a:xfrm>
              <a:off x="3131840" y="3356992"/>
              <a:ext cx="1584176" cy="1008112"/>
            </a:xfrm>
            <a:prstGeom prst="round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75856" y="3501008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/>
                <a:t>L1/C1</a:t>
              </a:r>
              <a:endParaRPr lang="en-CA" sz="3600" dirty="0"/>
            </a:p>
          </p:txBody>
        </p:sp>
      </p:grpSp>
      <p:grpSp>
        <p:nvGrpSpPr>
          <p:cNvPr id="5" name="Group 12"/>
          <p:cNvGrpSpPr/>
          <p:nvPr/>
        </p:nvGrpSpPr>
        <p:grpSpPr>
          <a:xfrm>
            <a:off x="899592" y="5517232"/>
            <a:ext cx="1512168" cy="1152128"/>
            <a:chOff x="899592" y="5517232"/>
            <a:chExt cx="1512168" cy="1152128"/>
          </a:xfrm>
        </p:grpSpPr>
        <p:sp>
          <p:nvSpPr>
            <p:cNvPr id="7" name="Oval 6"/>
            <p:cNvSpPr/>
            <p:nvPr/>
          </p:nvSpPr>
          <p:spPr>
            <a:xfrm>
              <a:off x="899592" y="5517232"/>
              <a:ext cx="1296144" cy="115212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9592" y="5734997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/>
                <a:t>L2/C2</a:t>
              </a:r>
              <a:endParaRPr lang="en-CA" sz="3600" dirty="0"/>
            </a:p>
          </p:txBody>
        </p:sp>
      </p:grpSp>
      <p:pic>
        <p:nvPicPr>
          <p:cNvPr id="10" name="Content Placeholder 3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324125"/>
            <a:ext cx="2520280" cy="298519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707904" y="3573016"/>
            <a:ext cx="21602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u="sng" dirty="0" smtClean="0"/>
              <a:t>Marginalized</a:t>
            </a:r>
          </a:p>
          <a:p>
            <a:r>
              <a:rPr lang="en-CA" sz="2400" dirty="0" smtClean="0"/>
              <a:t>No L2/C2 MNs have formed</a:t>
            </a:r>
          </a:p>
          <a:p>
            <a:endParaRPr lang="en-CA" sz="800" dirty="0" smtClean="0"/>
          </a:p>
          <a:p>
            <a:r>
              <a:rPr lang="en-CA" sz="2400" dirty="0" smtClean="0">
                <a:sym typeface="Wingdings" pitchFamily="2" charset="2"/>
              </a:rPr>
              <a:t> </a:t>
            </a:r>
            <a:r>
              <a:rPr lang="en-CA" sz="2400" dirty="0" smtClean="0"/>
              <a:t>Leaving C2 may uncover acquired MNs.</a:t>
            </a:r>
            <a:endParaRPr lang="en-CA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012160" y="260648"/>
            <a:ext cx="2880320" cy="640871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Rectangle 14"/>
          <p:cNvSpPr/>
          <p:nvPr/>
        </p:nvSpPr>
        <p:spPr>
          <a:xfrm>
            <a:off x="179512" y="260648"/>
            <a:ext cx="2880320" cy="640871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</p:txBody>
      </p:sp>
      <p:pic>
        <p:nvPicPr>
          <p:cNvPr id="8" name="Content Placeholder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237626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04664"/>
            <a:ext cx="25922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3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04664"/>
            <a:ext cx="237626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300192" y="3212976"/>
            <a:ext cx="244827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u="sng" dirty="0" smtClean="0"/>
              <a:t>Assimilated</a:t>
            </a:r>
            <a:endParaRPr lang="en-CA" sz="2800" u="sng" dirty="0" smtClean="0"/>
          </a:p>
          <a:p>
            <a:endParaRPr lang="en-CA" sz="200" dirty="0" smtClean="0"/>
          </a:p>
          <a:p>
            <a:r>
              <a:rPr lang="en-CA" sz="2400" dirty="0" smtClean="0"/>
              <a:t>Only core MNs of L1/C1 remain.  </a:t>
            </a:r>
          </a:p>
          <a:p>
            <a:endParaRPr lang="en-CA" sz="800" dirty="0" smtClean="0"/>
          </a:p>
          <a:p>
            <a:r>
              <a:rPr lang="en-CA" sz="2400" dirty="0" smtClean="0">
                <a:sym typeface="Wingdings" pitchFamily="2" charset="2"/>
              </a:rPr>
              <a:t> </a:t>
            </a:r>
            <a:r>
              <a:rPr lang="en-CA" sz="2400" dirty="0" smtClean="0"/>
              <a:t>Further assimilation will threaten core MNs and may trigger a backlash.</a:t>
            </a:r>
            <a:endParaRPr lang="en-CA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3212976"/>
            <a:ext cx="252028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u="sng" dirty="0" smtClean="0"/>
              <a:t>Separated</a:t>
            </a:r>
            <a:endParaRPr lang="en-CA" sz="2800" u="sng" dirty="0" smtClean="0"/>
          </a:p>
          <a:p>
            <a:endParaRPr lang="en-CA" sz="200" dirty="0" smtClean="0"/>
          </a:p>
          <a:p>
            <a:r>
              <a:rPr lang="en-CA" sz="2200" dirty="0" smtClean="0"/>
              <a:t>Peripheral MNs of L2/C2 acquired, but core MNs of L1/C1 drive behaviour.</a:t>
            </a:r>
          </a:p>
          <a:p>
            <a:endParaRPr lang="en-CA" sz="800" dirty="0" smtClean="0"/>
          </a:p>
          <a:p>
            <a:r>
              <a:rPr lang="en-CA" sz="2400" dirty="0" smtClean="0">
                <a:sym typeface="Wingdings" pitchFamily="2" charset="2"/>
              </a:rPr>
              <a:t> </a:t>
            </a:r>
            <a:r>
              <a:rPr lang="en-CA" sz="2400" dirty="0" smtClean="0"/>
              <a:t>Appears to be integrated because C1 is not public. </a:t>
            </a:r>
            <a:endParaRPr lang="en-CA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347864" y="3212976"/>
            <a:ext cx="244827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u="sng" dirty="0" smtClean="0"/>
              <a:t>Integrated</a:t>
            </a:r>
            <a:endParaRPr lang="en-CA" sz="2800" u="sng" dirty="0" smtClean="0"/>
          </a:p>
          <a:p>
            <a:endParaRPr lang="en-CA" sz="200" dirty="0" smtClean="0"/>
          </a:p>
          <a:p>
            <a:r>
              <a:rPr lang="en-CA" sz="2400" dirty="0" smtClean="0"/>
              <a:t>Some core MNs of L2/C2 have been acquired. </a:t>
            </a:r>
          </a:p>
          <a:p>
            <a:endParaRPr lang="en-CA" sz="800" dirty="0" smtClean="0"/>
          </a:p>
          <a:p>
            <a:pPr>
              <a:buFont typeface="Wingdings"/>
              <a:buChar char="à"/>
            </a:pPr>
            <a:r>
              <a:rPr lang="en-CA" sz="2400" dirty="0" smtClean="0">
                <a:sym typeface="Wingdings" pitchFamily="2" charset="2"/>
              </a:rPr>
              <a:t>Multi-cultural</a:t>
            </a:r>
          </a:p>
          <a:p>
            <a:r>
              <a:rPr lang="en-CA" sz="2400" dirty="0" smtClean="0">
                <a:sym typeface="Wingdings" pitchFamily="2" charset="2"/>
              </a:rPr>
              <a:t> F used to mix between cultures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  <a:solidFill>
            <a:srgbClr val="002060"/>
          </a:solidFill>
        </p:spPr>
        <p:txBody>
          <a:bodyPr/>
          <a:lstStyle/>
          <a:p>
            <a:r>
              <a:rPr lang="en-CA" b="1" dirty="0" smtClean="0">
                <a:solidFill>
                  <a:schemeClr val="bg2">
                    <a:lumMod val="90000"/>
                  </a:schemeClr>
                </a:solidFill>
              </a:rPr>
              <a:t>X. Piaget and the Childish Mind</a:t>
            </a:r>
            <a:endParaRPr lang="en-CA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484784"/>
            <a:ext cx="7211144" cy="50405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en-CA" sz="1300" dirty="0" smtClean="0"/>
          </a:p>
          <a:p>
            <a:r>
              <a:rPr lang="en-CA" b="1" dirty="0" smtClean="0"/>
              <a:t>Childish Thought: </a:t>
            </a:r>
            <a:r>
              <a:rPr lang="en-CA" dirty="0" smtClean="0"/>
              <a:t>Largely defined by MMNs</a:t>
            </a:r>
            <a:endParaRPr lang="en-CA" b="1" dirty="0" smtClean="0"/>
          </a:p>
          <a:p>
            <a:pPr lvl="1"/>
            <a:r>
              <a:rPr lang="en-CA" dirty="0" smtClean="0"/>
              <a:t>Pretense is basis for Theory of Mind (Leslie, 1987)</a:t>
            </a:r>
          </a:p>
          <a:p>
            <a:pPr lvl="1"/>
            <a:r>
              <a:rPr lang="en-CA" dirty="0" smtClean="0"/>
              <a:t>Pretense plays major role in child (Piaget, 1972)</a:t>
            </a:r>
          </a:p>
          <a:p>
            <a:pPr lvl="1"/>
            <a:r>
              <a:rPr lang="en-CA" dirty="0" smtClean="0"/>
              <a:t>Children are guided by schema (Piaget, 1926)</a:t>
            </a:r>
          </a:p>
          <a:p>
            <a:pPr marL="457200" lvl="1" indent="0">
              <a:buNone/>
            </a:pPr>
            <a:endParaRPr lang="en-CA" sz="900" dirty="0" smtClean="0"/>
          </a:p>
          <a:p>
            <a:r>
              <a:rPr lang="en-CA" b="1" dirty="0" smtClean="0"/>
              <a:t>Preoperational stage</a:t>
            </a:r>
            <a:r>
              <a:rPr lang="en-CA" dirty="0" smtClean="0"/>
              <a:t>: fragmented MMNs</a:t>
            </a:r>
          </a:p>
          <a:p>
            <a:pPr lvl="1"/>
            <a:r>
              <a:rPr lang="en-CA" dirty="0" smtClean="0"/>
              <a:t>The environment and body trigger MMNs</a:t>
            </a:r>
          </a:p>
          <a:p>
            <a:pPr marL="457200" lvl="1" indent="0">
              <a:buNone/>
            </a:pPr>
            <a:endParaRPr lang="en-CA" sz="900" dirty="0" smtClean="0"/>
          </a:p>
          <a:p>
            <a:r>
              <a:rPr lang="en-CA" b="1" dirty="0" smtClean="0"/>
              <a:t>Concrete operational stage</a:t>
            </a:r>
            <a:r>
              <a:rPr lang="en-CA" dirty="0" smtClean="0"/>
              <a:t>: TMNs from MMNs</a:t>
            </a:r>
          </a:p>
          <a:p>
            <a:r>
              <a:rPr lang="en-CA" b="1" dirty="0" smtClean="0"/>
              <a:t>Formal operational stage</a:t>
            </a:r>
            <a:r>
              <a:rPr lang="en-CA" dirty="0" smtClean="0"/>
              <a:t>: independent TMNs</a:t>
            </a:r>
          </a:p>
          <a:p>
            <a:r>
              <a:rPr lang="en-CA" b="1" dirty="0" smtClean="0"/>
              <a:t>Identity</a:t>
            </a:r>
            <a:r>
              <a:rPr lang="en-CA" dirty="0" smtClean="0"/>
              <a:t> = MMNs that cannot be ignored </a:t>
            </a:r>
          </a:p>
        </p:txBody>
      </p:sp>
      <p:sp>
        <p:nvSpPr>
          <p:cNvPr id="9" name="Oval 8"/>
          <p:cNvSpPr/>
          <p:nvPr/>
        </p:nvSpPr>
        <p:spPr>
          <a:xfrm>
            <a:off x="107504" y="1916832"/>
            <a:ext cx="1296144" cy="720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solidFill>
                  <a:schemeClr val="tx1"/>
                </a:solidFill>
              </a:rPr>
              <a:t>TMN</a:t>
            </a:r>
            <a:endParaRPr lang="en-CA" sz="24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Lorin\AppData\Local\Microsoft\Windows\Temporary Internet Files\Content.IE5\D3GRNBWC\MC90038385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509120"/>
            <a:ext cx="944575" cy="690372"/>
          </a:xfrm>
          <a:prstGeom prst="rect">
            <a:avLst/>
          </a:prstGeom>
          <a:noFill/>
        </p:spPr>
      </p:pic>
      <p:pic>
        <p:nvPicPr>
          <p:cNvPr id="4099" name="Picture 3" descr="C:\Users\Lorin\AppData\Local\Microsoft\Windows\Temporary Internet Files\Content.IE5\D3GRNBWC\MC90033401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16832"/>
            <a:ext cx="1445666" cy="1837944"/>
          </a:xfrm>
          <a:prstGeom prst="rect">
            <a:avLst/>
          </a:prstGeom>
          <a:noFill/>
        </p:spPr>
      </p:pic>
      <p:sp>
        <p:nvSpPr>
          <p:cNvPr id="13" name="Oval 12"/>
          <p:cNvSpPr/>
          <p:nvPr/>
        </p:nvSpPr>
        <p:spPr>
          <a:xfrm>
            <a:off x="107504" y="3356992"/>
            <a:ext cx="129614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/>
              <a:t>MMN</a:t>
            </a:r>
            <a:endParaRPr lang="en-CA" sz="2400" b="1" dirty="0"/>
          </a:p>
        </p:txBody>
      </p:sp>
      <p:sp>
        <p:nvSpPr>
          <p:cNvPr id="4" name="Oval 3"/>
          <p:cNvSpPr/>
          <p:nvPr/>
        </p:nvSpPr>
        <p:spPr>
          <a:xfrm>
            <a:off x="107504" y="5085184"/>
            <a:ext cx="129614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/>
              <a:t>MMN</a:t>
            </a:r>
            <a:endParaRPr lang="en-CA" sz="2400" b="1" dirty="0"/>
          </a:p>
        </p:txBody>
      </p:sp>
      <p:sp>
        <p:nvSpPr>
          <p:cNvPr id="14" name="Up Arrow 13"/>
          <p:cNvSpPr/>
          <p:nvPr/>
        </p:nvSpPr>
        <p:spPr>
          <a:xfrm>
            <a:off x="467544" y="2924944"/>
            <a:ext cx="648072" cy="1944216"/>
          </a:xfrm>
          <a:prstGeom prst="upArrow">
            <a:avLst/>
          </a:prstGeom>
          <a:solidFill>
            <a:srgbClr val="FFC000"/>
          </a:solidFill>
          <a:scene3d>
            <a:camera prst="orthographicFront">
              <a:rot lat="21299999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16024" y="4221088"/>
            <a:ext cx="1331640" cy="0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own Arrow 18"/>
          <p:cNvSpPr/>
          <p:nvPr/>
        </p:nvSpPr>
        <p:spPr>
          <a:xfrm>
            <a:off x="467544" y="2924944"/>
            <a:ext cx="648072" cy="201622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3" grpId="0" animBg="1"/>
      <p:bldP spid="13" grpId="1" animBg="1"/>
      <p:bldP spid="4" grpId="0" animBg="1"/>
      <p:bldP spid="14" grpId="0" animBg="1"/>
      <p:bldP spid="14" grpId="1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  <a:solidFill>
            <a:srgbClr val="002060"/>
          </a:solidFill>
        </p:spPr>
        <p:txBody>
          <a:bodyPr/>
          <a:lstStyle/>
          <a:p>
            <a:r>
              <a:rPr lang="en-CA" b="1" dirty="0" smtClean="0">
                <a:solidFill>
                  <a:schemeClr val="bg2">
                    <a:lumMod val="90000"/>
                  </a:schemeClr>
                </a:solidFill>
              </a:rPr>
              <a:t>XI. The Limitations of Embodiment</a:t>
            </a:r>
            <a:endParaRPr lang="en-CA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484784"/>
            <a:ext cx="6995120" cy="518457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n-CA" sz="1300" dirty="0" smtClean="0"/>
          </a:p>
          <a:p>
            <a:r>
              <a:rPr lang="en-CA" b="1" dirty="0" smtClean="0"/>
              <a:t>Embodiment creates initial mental content—and ‘sin nature’</a:t>
            </a:r>
          </a:p>
          <a:p>
            <a:pPr lvl="1"/>
            <a:r>
              <a:rPr lang="en-CA" dirty="0" smtClean="0"/>
              <a:t>The body urges the mind to take shortcuts</a:t>
            </a:r>
          </a:p>
          <a:p>
            <a:r>
              <a:rPr lang="en-CA" b="1" dirty="0" smtClean="0"/>
              <a:t>Hedonism: physical pleasure creates isolated MMNs</a:t>
            </a:r>
          </a:p>
          <a:p>
            <a:pPr lvl="1"/>
            <a:r>
              <a:rPr lang="en-CA" dirty="0" smtClean="0"/>
              <a:t>Satisfy physical desire regardless of consequences; overeating</a:t>
            </a:r>
          </a:p>
          <a:p>
            <a:r>
              <a:rPr lang="en-CA" b="1" dirty="0" smtClean="0"/>
              <a:t>Identification: use environment to focus on good MMN</a:t>
            </a:r>
          </a:p>
          <a:p>
            <a:r>
              <a:rPr lang="en-CA" b="1" dirty="0" smtClean="0"/>
              <a:t>Shortcuts: use external structure to substitute for mental content</a:t>
            </a:r>
          </a:p>
          <a:p>
            <a:pPr lvl="1"/>
            <a:r>
              <a:rPr lang="en-CA" dirty="0" smtClean="0"/>
              <a:t>Use object, money, and people  to avoid learning and growing</a:t>
            </a:r>
          </a:p>
          <a:p>
            <a:r>
              <a:rPr lang="en-CA" b="1" dirty="0" smtClean="0"/>
              <a:t>Theft: Take objects that triggers good MMNs</a:t>
            </a:r>
          </a:p>
          <a:p>
            <a:r>
              <a:rPr lang="en-CA" b="1" dirty="0" smtClean="0"/>
              <a:t>Denial:  change environment to avoid painful MMN</a:t>
            </a:r>
          </a:p>
          <a:p>
            <a:pPr lvl="1"/>
            <a:r>
              <a:rPr lang="en-CA" dirty="0" smtClean="0"/>
              <a:t>Moving on, divorce</a:t>
            </a:r>
          </a:p>
          <a:p>
            <a:r>
              <a:rPr lang="en-CA" b="1" dirty="0" smtClean="0"/>
              <a:t>Irrationalism:  use MMNs to overwhelm Perceiver thought</a:t>
            </a:r>
          </a:p>
          <a:p>
            <a:r>
              <a:rPr lang="en-CA" b="1" dirty="0" smtClean="0"/>
              <a:t>Power struggles:  MMNs fight for domination; murder</a:t>
            </a:r>
          </a:p>
          <a:p>
            <a:r>
              <a:rPr lang="en-CA" b="1" dirty="0" smtClean="0"/>
              <a:t>Xenophobia:  avoid or suppress those who trigger different  MMNs</a:t>
            </a:r>
          </a:p>
          <a:p>
            <a:pPr algn="ctr">
              <a:buNone/>
            </a:pPr>
            <a:r>
              <a:rPr lang="en-CA" b="1" dirty="0" smtClean="0">
                <a:solidFill>
                  <a:schemeClr val="accent6">
                    <a:lumMod val="50000"/>
                  </a:schemeClr>
                </a:solidFill>
              </a:rPr>
              <a:t>Embodiment is an inadequate </a:t>
            </a:r>
            <a:r>
              <a:rPr lang="en-CA" b="1" i="1" dirty="0" smtClean="0">
                <a:solidFill>
                  <a:schemeClr val="accent6">
                    <a:lumMod val="50000"/>
                  </a:schemeClr>
                </a:solidFill>
              </a:rPr>
              <a:t>philosophy</a:t>
            </a:r>
          </a:p>
          <a:p>
            <a:pPr algn="ctr">
              <a:buNone/>
            </a:pPr>
            <a:r>
              <a:rPr lang="en-CA" b="1" dirty="0" smtClean="0">
                <a:solidFill>
                  <a:schemeClr val="accent6">
                    <a:lumMod val="50000"/>
                  </a:schemeClr>
                </a:solidFill>
              </a:rPr>
              <a:t>Embodiment is an effective </a:t>
            </a:r>
            <a:r>
              <a:rPr lang="en-CA" b="1" i="1" dirty="0" smtClean="0">
                <a:solidFill>
                  <a:schemeClr val="accent6">
                    <a:lumMod val="50000"/>
                  </a:schemeClr>
                </a:solidFill>
              </a:rPr>
              <a:t>tool</a:t>
            </a:r>
            <a:r>
              <a:rPr lang="en-CA" b="1" dirty="0" smtClean="0">
                <a:solidFill>
                  <a:schemeClr val="accent6">
                    <a:lumMod val="50000"/>
                  </a:schemeClr>
                </a:solidFill>
              </a:rPr>
              <a:t> to guide the mind, </a:t>
            </a:r>
            <a:r>
              <a:rPr lang="en-CA" b="1" dirty="0" err="1" smtClean="0">
                <a:solidFill>
                  <a:schemeClr val="accent6">
                    <a:lumMod val="50000"/>
                  </a:schemeClr>
                </a:solidFill>
              </a:rPr>
              <a:t>eg</a:t>
            </a:r>
            <a:r>
              <a:rPr lang="en-CA" b="1" dirty="0" smtClean="0">
                <a:solidFill>
                  <a:schemeClr val="accent6">
                    <a:lumMod val="50000"/>
                  </a:schemeClr>
                </a:solidFill>
              </a:rPr>
              <a:t>. parents</a:t>
            </a:r>
          </a:p>
        </p:txBody>
      </p:sp>
      <p:pic>
        <p:nvPicPr>
          <p:cNvPr id="3074" name="Picture 2" descr="C:\Users\Lorin\AppData\Local\Microsoft\Windows\Temporary Internet Files\Content.IE5\UPWIDD0P\MC90023251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2079279" cy="1944986"/>
          </a:xfrm>
          <a:prstGeom prst="rect">
            <a:avLst/>
          </a:prstGeom>
          <a:noFill/>
        </p:spPr>
      </p:pic>
      <p:pic>
        <p:nvPicPr>
          <p:cNvPr id="3075" name="Picture 3" descr="C:\Users\Lorin\AppData\Local\Microsoft\Windows\Temporary Internet Files\Content.IE5\Q6MTZFL9\MC90028750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8"/>
            <a:ext cx="2005343" cy="2421802"/>
          </a:xfrm>
          <a:prstGeom prst="rect">
            <a:avLst/>
          </a:prstGeom>
          <a:noFill/>
        </p:spPr>
      </p:pic>
      <p:pic>
        <p:nvPicPr>
          <p:cNvPr id="3078" name="Picture 6" descr="C:\Users\Lorin\AppData\Local\Microsoft\Windows\Temporary Internet Files\Content.IE5\X1EKV1PP\MC90035546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429000"/>
            <a:ext cx="1807769" cy="886054"/>
          </a:xfrm>
          <a:prstGeom prst="rect">
            <a:avLst/>
          </a:prstGeom>
          <a:noFill/>
        </p:spPr>
      </p:pic>
      <p:pic>
        <p:nvPicPr>
          <p:cNvPr id="3079" name="Picture 7" descr="C:\Users\Lorin\AppData\Local\Microsoft\Windows\Temporary Internet Files\Content.IE5\X1EKV1PP\MC900156699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2132856"/>
            <a:ext cx="1821485" cy="1369771"/>
          </a:xfrm>
          <a:prstGeom prst="rect">
            <a:avLst/>
          </a:prstGeom>
          <a:noFill/>
        </p:spPr>
      </p:pic>
      <p:pic>
        <p:nvPicPr>
          <p:cNvPr id="3080" name="Picture 8" descr="C:\Users\Lorin\AppData\Local\Microsoft\Windows\Temporary Internet Files\Content.IE5\Q6MTZFL9\MC900216968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636912"/>
            <a:ext cx="1811426" cy="1826971"/>
          </a:xfrm>
          <a:prstGeom prst="rect">
            <a:avLst/>
          </a:prstGeom>
          <a:noFill/>
        </p:spPr>
      </p:pic>
      <p:pic>
        <p:nvPicPr>
          <p:cNvPr id="3083" name="Picture 11" descr="C:\Users\Lorin\AppData\Local\Microsoft\Windows\Temporary Internet Files\Content.IE5\X1EKV1PP\MC900232446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3140968"/>
            <a:ext cx="1929897" cy="1572285"/>
          </a:xfrm>
          <a:prstGeom prst="rect">
            <a:avLst/>
          </a:prstGeom>
          <a:noFill/>
        </p:spPr>
      </p:pic>
      <p:pic>
        <p:nvPicPr>
          <p:cNvPr id="3086" name="Picture 14" descr="C:\Users\Lorin\AppData\Local\Microsoft\Windows\Temporary Internet Files\Content.IE5\UPWIDD0P\MC900157707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3573016"/>
            <a:ext cx="1481328" cy="1815998"/>
          </a:xfrm>
          <a:prstGeom prst="rect">
            <a:avLst/>
          </a:prstGeom>
          <a:noFill/>
        </p:spPr>
      </p:pic>
      <p:pic>
        <p:nvPicPr>
          <p:cNvPr id="3091" name="Picture 19" descr="C:\Users\Lorin\AppData\Local\Microsoft\Windows\Temporary Internet Files\Content.IE5\T6SXPJT9\MC900156971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2276872"/>
            <a:ext cx="1818742" cy="11183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2818656" cy="201622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CA" b="1" dirty="0" smtClean="0"/>
              <a:t>XII. </a:t>
            </a:r>
            <a:r>
              <a:rPr lang="en-CA" sz="4900" b="1" dirty="0" smtClean="0"/>
              <a:t>Societal Stages 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sz="4700" b="1" dirty="0" err="1" smtClean="0"/>
              <a:t>Habermas</a:t>
            </a:r>
            <a:endParaRPr lang="en-CA" sz="4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76872"/>
            <a:ext cx="8568952" cy="439248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CA" sz="4000" b="1" dirty="0" smtClean="0"/>
              <a:t>A Cognitive Examination of his first two stages</a:t>
            </a:r>
          </a:p>
          <a:p>
            <a:r>
              <a:rPr lang="en-CA" dirty="0" err="1" smtClean="0"/>
              <a:t>Habermas</a:t>
            </a:r>
            <a:r>
              <a:rPr lang="en-CA" dirty="0" smtClean="0"/>
              <a:t> describes a mental shift involving Mercy and Perceiver </a:t>
            </a:r>
          </a:p>
          <a:p>
            <a:pPr lvl="1"/>
            <a:r>
              <a:rPr lang="en-CA" dirty="0" smtClean="0"/>
              <a:t>Mercy thought remembers emotional experiences</a:t>
            </a:r>
          </a:p>
          <a:p>
            <a:pPr lvl="1"/>
            <a:r>
              <a:rPr lang="en-CA" dirty="0" smtClean="0"/>
              <a:t>Perceiver thought looks for facts—which organize and connect Mercy experiences </a:t>
            </a:r>
          </a:p>
          <a:p>
            <a:pPr>
              <a:buNone/>
            </a:pPr>
            <a:r>
              <a:rPr lang="en-CA" b="1" dirty="0" smtClean="0"/>
              <a:t>1. 	Representative publicity—Rote Learning </a:t>
            </a:r>
            <a:r>
              <a:rPr lang="en-CA" b="1" i="1" dirty="0" smtClean="0"/>
              <a:t>(M emotions overwhelm P)</a:t>
            </a:r>
          </a:p>
          <a:p>
            <a:pPr lvl="1"/>
            <a:r>
              <a:rPr lang="en-CA" dirty="0" smtClean="0"/>
              <a:t>The </a:t>
            </a:r>
            <a:r>
              <a:rPr lang="en-CA" i="1" dirty="0" smtClean="0"/>
              <a:t>emotional status</a:t>
            </a:r>
            <a:r>
              <a:rPr lang="en-CA" dirty="0" smtClean="0"/>
              <a:t> of the leader is paramount—aura </a:t>
            </a:r>
          </a:p>
          <a:p>
            <a:pPr lvl="1"/>
            <a:r>
              <a:rPr lang="en-CA" dirty="0" smtClean="0"/>
              <a:t>This emotional status of MNs </a:t>
            </a:r>
            <a:r>
              <a:rPr lang="en-CA" i="1" dirty="0" smtClean="0"/>
              <a:t>overwhelms</a:t>
            </a:r>
            <a:r>
              <a:rPr lang="en-CA" dirty="0" smtClean="0"/>
              <a:t> Perceiver thought</a:t>
            </a:r>
          </a:p>
          <a:p>
            <a:pPr lvl="1"/>
            <a:r>
              <a:rPr lang="en-CA" dirty="0" smtClean="0"/>
              <a:t>Front 1/3 of hippocampus connects with </a:t>
            </a:r>
            <a:r>
              <a:rPr lang="en-CA" dirty="0" err="1" smtClean="0"/>
              <a:t>amygdala</a:t>
            </a:r>
            <a:r>
              <a:rPr lang="en-CA" dirty="0" smtClean="0"/>
              <a:t> (</a:t>
            </a:r>
            <a:r>
              <a:rPr lang="en-CA" dirty="0" err="1" smtClean="0"/>
              <a:t>Fanselow</a:t>
            </a:r>
            <a:r>
              <a:rPr lang="en-CA" dirty="0" smtClean="0"/>
              <a:t>, 2010)</a:t>
            </a:r>
          </a:p>
          <a:p>
            <a:pPr>
              <a:buNone/>
            </a:pPr>
            <a:r>
              <a:rPr lang="en-CA" b="1" dirty="0" smtClean="0"/>
              <a:t>2. 	Bourgeois public sphere—Critical Thinking </a:t>
            </a:r>
            <a:r>
              <a:rPr lang="en-CA" b="1" i="1" dirty="0" smtClean="0"/>
              <a:t>(P is functioning)</a:t>
            </a:r>
          </a:p>
          <a:p>
            <a:pPr lvl="1"/>
            <a:r>
              <a:rPr lang="en-CA" dirty="0" smtClean="0"/>
              <a:t>Perceiver facts no longer accepted blindly; facts are </a:t>
            </a:r>
            <a:r>
              <a:rPr lang="en-CA" i="1" dirty="0" smtClean="0"/>
              <a:t>tested</a:t>
            </a:r>
            <a:r>
              <a:rPr lang="en-CA" dirty="0" smtClean="0"/>
              <a:t> in debate</a:t>
            </a:r>
          </a:p>
          <a:p>
            <a:pPr lvl="1"/>
            <a:r>
              <a:rPr lang="en-CA" dirty="0" smtClean="0"/>
              <a:t>Perceiver thought functions </a:t>
            </a:r>
            <a:r>
              <a:rPr lang="en-CA" i="1" dirty="0" smtClean="0"/>
              <a:t>independently</a:t>
            </a:r>
            <a:r>
              <a:rPr lang="en-CA" dirty="0" smtClean="0"/>
              <a:t> of Mercy emotions in rule of law</a:t>
            </a:r>
          </a:p>
          <a:p>
            <a:pPr lvl="1"/>
            <a:r>
              <a:rPr lang="en-CA" dirty="0" smtClean="0"/>
              <a:t>Perceiver facts </a:t>
            </a:r>
            <a:r>
              <a:rPr lang="en-CA" i="1" dirty="0" smtClean="0"/>
              <a:t>connect</a:t>
            </a:r>
            <a:r>
              <a:rPr lang="en-CA" dirty="0" smtClean="0"/>
              <a:t> Mercy experiences through travel, trade, and news</a:t>
            </a:r>
          </a:p>
          <a:p>
            <a:pPr lvl="1"/>
            <a:r>
              <a:rPr lang="en-CA" dirty="0" smtClean="0"/>
              <a:t>Perceiver facts </a:t>
            </a:r>
            <a:r>
              <a:rPr lang="en-CA" i="1" dirty="0" smtClean="0"/>
              <a:t>define</a:t>
            </a:r>
            <a:r>
              <a:rPr lang="en-CA" dirty="0" smtClean="0"/>
              <a:t> private property and personal identity  </a:t>
            </a:r>
          </a:p>
          <a:p>
            <a:pPr lvl="1"/>
            <a:r>
              <a:rPr lang="en-CA" dirty="0" smtClean="0"/>
              <a:t>Back 1/3 of hippocampus independent of </a:t>
            </a:r>
            <a:r>
              <a:rPr lang="en-CA" dirty="0" err="1" smtClean="0"/>
              <a:t>amygdala</a:t>
            </a:r>
            <a:r>
              <a:rPr lang="en-CA" dirty="0" smtClean="0"/>
              <a:t> (</a:t>
            </a:r>
            <a:r>
              <a:rPr lang="en-CA" dirty="0" err="1" smtClean="0"/>
              <a:t>Fanselow</a:t>
            </a:r>
            <a:r>
              <a:rPr lang="en-CA" dirty="0" smtClean="0"/>
              <a:t>, 2010)</a:t>
            </a:r>
          </a:p>
          <a:p>
            <a:pPr lvl="1"/>
            <a:r>
              <a:rPr lang="en-CA" dirty="0" smtClean="0"/>
              <a:t>London taxi cab drivers have larger posterior right hippocampus (Maguire, 2003) </a:t>
            </a:r>
          </a:p>
        </p:txBody>
      </p:sp>
      <p:pic>
        <p:nvPicPr>
          <p:cNvPr id="5" name="Picture 4" descr="C:\Users\Lorin\Desktop\books\diagra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4624"/>
            <a:ext cx="4762500" cy="2232248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6876256" y="692696"/>
            <a:ext cx="1224136" cy="1296144"/>
          </a:xfrm>
          <a:prstGeom prst="ellipse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  <a:solidFill>
            <a:srgbClr val="002060"/>
          </a:solidFill>
        </p:spPr>
        <p:txBody>
          <a:bodyPr/>
          <a:lstStyle/>
          <a:p>
            <a:r>
              <a:rPr lang="en-CA" b="1" dirty="0" smtClean="0">
                <a:solidFill>
                  <a:schemeClr val="bg2">
                    <a:lumMod val="90000"/>
                  </a:schemeClr>
                </a:solidFill>
              </a:rPr>
              <a:t>XIII. Education and Faith</a:t>
            </a:r>
            <a:endParaRPr lang="en-CA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12776"/>
            <a:ext cx="6635080" cy="51125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n-CA" sz="1300" dirty="0" smtClean="0"/>
          </a:p>
          <a:p>
            <a:r>
              <a:rPr lang="en-CA" b="1" dirty="0" smtClean="0"/>
              <a:t>Emotional experiences can create MMNs</a:t>
            </a:r>
          </a:p>
          <a:p>
            <a:pPr lvl="1"/>
            <a:r>
              <a:rPr lang="en-CA" dirty="0" smtClean="0"/>
              <a:t>Idolatry is based on defining experiences</a:t>
            </a:r>
          </a:p>
          <a:p>
            <a:r>
              <a:rPr lang="en-CA" b="1" dirty="0" smtClean="0"/>
              <a:t>These MMNs can overwhelm Perceiver thought</a:t>
            </a:r>
          </a:p>
          <a:p>
            <a:pPr lvl="1"/>
            <a:r>
              <a:rPr lang="en-CA" dirty="0" smtClean="0"/>
              <a:t>Rote learning is revealed by authorities</a:t>
            </a:r>
          </a:p>
          <a:p>
            <a:pPr lvl="1"/>
            <a:r>
              <a:rPr lang="en-CA" dirty="0" smtClean="0"/>
              <a:t>Childish thought begins with rote learning</a:t>
            </a:r>
          </a:p>
          <a:p>
            <a:r>
              <a:rPr lang="en-CA" b="1" dirty="0" smtClean="0"/>
              <a:t>Teacher theories require solid facts</a:t>
            </a:r>
          </a:p>
          <a:p>
            <a:pPr lvl="1"/>
            <a:r>
              <a:rPr lang="en-CA" dirty="0" smtClean="0"/>
              <a:t>Written revelation makes facts appear solid</a:t>
            </a:r>
          </a:p>
          <a:p>
            <a:r>
              <a:rPr lang="en-CA" b="1" dirty="0" smtClean="0"/>
              <a:t>Teacher thought universalizes facts</a:t>
            </a:r>
          </a:p>
          <a:p>
            <a:pPr lvl="1"/>
            <a:r>
              <a:rPr lang="en-CA" dirty="0" smtClean="0"/>
              <a:t>Facts appear universal if many authorities agree</a:t>
            </a:r>
          </a:p>
          <a:p>
            <a:r>
              <a:rPr lang="en-CA" b="1" dirty="0" smtClean="0"/>
              <a:t>Critical thinking questions authorities</a:t>
            </a:r>
          </a:p>
          <a:p>
            <a:pPr lvl="1"/>
            <a:r>
              <a:rPr lang="en-CA" dirty="0" smtClean="0"/>
              <a:t>Perceiver thought will stop being overwhelmed</a:t>
            </a:r>
          </a:p>
          <a:p>
            <a:pPr lvl="1"/>
            <a:r>
              <a:rPr lang="en-CA" dirty="0" smtClean="0"/>
              <a:t>The ‘great accommodation’ from ‘unequivocal learning’ </a:t>
            </a:r>
            <a:r>
              <a:rPr lang="en-CA" dirty="0"/>
              <a:t> </a:t>
            </a:r>
            <a:r>
              <a:rPr lang="en-CA" i="1" dirty="0" smtClean="0"/>
              <a:t>(Love &amp; Guthrie, 1999)</a:t>
            </a:r>
          </a:p>
          <a:p>
            <a:r>
              <a:rPr lang="en-CA" b="1" dirty="0" smtClean="0"/>
              <a:t>Blind faith uses MMNs to re-overwhelm P; self-denial</a:t>
            </a:r>
          </a:p>
          <a:p>
            <a:r>
              <a:rPr lang="en-CA" b="1" dirty="0" smtClean="0"/>
              <a:t>Multi-</a:t>
            </a:r>
            <a:r>
              <a:rPr lang="en-CA" b="1" dirty="0" err="1" smtClean="0"/>
              <a:t>culturalism</a:t>
            </a:r>
            <a:r>
              <a:rPr lang="en-CA" b="1" dirty="0" smtClean="0"/>
              <a:t> averages opinions using Facilitator filter</a:t>
            </a:r>
          </a:p>
          <a:p>
            <a:r>
              <a:rPr lang="en-CA" b="1" dirty="0" smtClean="0"/>
              <a:t>Cross-</a:t>
            </a:r>
            <a:r>
              <a:rPr lang="en-CA" b="1" dirty="0" err="1" smtClean="0"/>
              <a:t>culturalism</a:t>
            </a:r>
            <a:r>
              <a:rPr lang="en-CA" b="1" dirty="0" smtClean="0"/>
              <a:t> uses P to look for repeated connections</a:t>
            </a:r>
          </a:p>
          <a:p>
            <a:pPr lvl="1"/>
            <a:r>
              <a:rPr lang="en-CA" dirty="0" smtClean="0"/>
              <a:t>This requires mental ‘traveling’ </a:t>
            </a:r>
          </a:p>
        </p:txBody>
      </p:sp>
      <p:sp>
        <p:nvSpPr>
          <p:cNvPr id="4" name="Oval 3"/>
          <p:cNvSpPr/>
          <p:nvPr/>
        </p:nvSpPr>
        <p:spPr>
          <a:xfrm>
            <a:off x="251520" y="4869160"/>
            <a:ext cx="129614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/>
              <a:t>MMN</a:t>
            </a:r>
            <a:endParaRPr lang="en-CA" sz="2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79512" y="3573016"/>
            <a:ext cx="144016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/>
              <a:t>Perceiver</a:t>
            </a:r>
            <a:endParaRPr lang="en-CA" sz="2400" dirty="0"/>
          </a:p>
        </p:txBody>
      </p:sp>
      <p:sp>
        <p:nvSpPr>
          <p:cNvPr id="11" name="Up Arrow 10"/>
          <p:cNvSpPr/>
          <p:nvPr/>
        </p:nvSpPr>
        <p:spPr>
          <a:xfrm>
            <a:off x="395536" y="3861048"/>
            <a:ext cx="1008112" cy="936104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26" name="Picture 2" descr="C:\Users\Lorin\AppData\Local\Microsoft\Windows\Temporary Internet Files\Content.IE5\UPWIDD0P\MC90044173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564904"/>
            <a:ext cx="1402472" cy="140247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95536" y="4830251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i="1" dirty="0" smtClean="0">
                <a:latin typeface="Arial Black" pitchFamily="34" charset="0"/>
              </a:rPr>
              <a:t>!!!</a:t>
            </a:r>
            <a:endParaRPr lang="en-CA" sz="4800" b="1" i="1" dirty="0">
              <a:latin typeface="Arial Black" pitchFamily="34" charset="0"/>
            </a:endParaRPr>
          </a:p>
        </p:txBody>
      </p:sp>
      <p:pic>
        <p:nvPicPr>
          <p:cNvPr id="1037" name="Picture 13" descr="C:\Users\Lorin\AppData\Local\Microsoft\Windows\Temporary Internet Files\Content.IE5\Q6MTZFL9\MC90038976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503028"/>
            <a:ext cx="1800200" cy="1771237"/>
          </a:xfrm>
          <a:prstGeom prst="rect">
            <a:avLst/>
          </a:prstGeom>
          <a:noFill/>
        </p:spPr>
      </p:pic>
      <p:pic>
        <p:nvPicPr>
          <p:cNvPr id="1041" name="Picture 17" descr="C:\Users\Lorin\AppData\Local\Microsoft\Windows\Temporary Internet Files\Content.IE5\X1EKV1PP\MC90005620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620" y="1772816"/>
            <a:ext cx="1815084" cy="1347826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323528" y="494116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i="1" dirty="0" smtClean="0">
                <a:latin typeface="Arial Black" pitchFamily="34" charset="0"/>
              </a:rPr>
              <a:t>???</a:t>
            </a:r>
            <a:endParaRPr lang="en-CA" sz="3600" b="1" i="1" dirty="0">
              <a:latin typeface="Arial Black" pitchFamily="34" charset="0"/>
            </a:endParaRPr>
          </a:p>
        </p:txBody>
      </p:sp>
      <p:pic>
        <p:nvPicPr>
          <p:cNvPr id="1043" name="Picture 19" descr="C:\Users\Lorin\AppData\Local\Microsoft\Windows\Temporary Internet Files\Content.IE5\2GYHMS1S\MC900434736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556792"/>
            <a:ext cx="1944216" cy="1944216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467544" y="1628800"/>
            <a:ext cx="1368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dirty="0" smtClean="0">
                <a:latin typeface="Arial Black" pitchFamily="34" charset="0"/>
              </a:rPr>
              <a:t>?</a:t>
            </a:r>
            <a:endParaRPr lang="en-CA" sz="9600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1" uiExpand="1" animBg="1"/>
      <p:bldP spid="12" grpId="0" uiExpand="1" animBg="1"/>
      <p:bldP spid="11" grpId="0" uiExpand="1" animBg="1"/>
      <p:bldP spid="14" grpId="0" uiExpand="1"/>
      <p:bldP spid="14" grpId="1"/>
      <p:bldP spid="30" grpId="0" uiExpand="1"/>
      <p:bldP spid="30" grpId="1" uiExpand="1"/>
      <p:bldP spid="3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302433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CA" sz="2300" b="1" dirty="0" smtClean="0"/>
          </a:p>
          <a:p>
            <a:r>
              <a:rPr lang="en-CA" b="1" dirty="0" smtClean="0"/>
              <a:t>Mercy:</a:t>
            </a:r>
            <a:r>
              <a:rPr lang="en-CA" dirty="0" smtClean="0"/>
              <a:t> Remembers emotional </a:t>
            </a:r>
            <a:r>
              <a:rPr lang="en-CA" i="1" dirty="0" smtClean="0"/>
              <a:t>experiences</a:t>
            </a:r>
            <a:r>
              <a:rPr lang="en-CA" dirty="0" smtClean="0"/>
              <a:t>; forms personal </a:t>
            </a:r>
            <a:r>
              <a:rPr lang="en-CA" i="1" dirty="0" smtClean="0"/>
              <a:t>identity</a:t>
            </a:r>
            <a:r>
              <a:rPr lang="en-CA" dirty="0" smtClean="0"/>
              <a:t>.</a:t>
            </a:r>
          </a:p>
          <a:p>
            <a:r>
              <a:rPr lang="en-CA" b="1" dirty="0" smtClean="0"/>
              <a:t>Teacher</a:t>
            </a:r>
            <a:r>
              <a:rPr lang="en-CA" b="1" dirty="0"/>
              <a:t>: </a:t>
            </a:r>
            <a:r>
              <a:rPr lang="en-CA" dirty="0" smtClean="0"/>
              <a:t>Remembers </a:t>
            </a:r>
            <a:r>
              <a:rPr lang="en-CA" i="1" dirty="0"/>
              <a:t>words</a:t>
            </a:r>
            <a:r>
              <a:rPr lang="en-CA" dirty="0"/>
              <a:t>; builds general </a:t>
            </a:r>
            <a:r>
              <a:rPr lang="en-CA" i="1" dirty="0"/>
              <a:t>theories </a:t>
            </a:r>
            <a:endParaRPr lang="en-CA" i="1" dirty="0" smtClean="0"/>
          </a:p>
          <a:p>
            <a:pPr lvl="1"/>
            <a:r>
              <a:rPr lang="en-CA" dirty="0" smtClean="0"/>
              <a:t>Data: temporal; processor: </a:t>
            </a:r>
            <a:r>
              <a:rPr lang="en-CA" dirty="0" err="1" smtClean="0"/>
              <a:t>amygdala</a:t>
            </a:r>
            <a:r>
              <a:rPr lang="en-CA" dirty="0" smtClean="0"/>
              <a:t>; internal structure: ventral frontal</a:t>
            </a:r>
          </a:p>
          <a:p>
            <a:r>
              <a:rPr lang="en-CA" b="1" dirty="0" smtClean="0"/>
              <a:t>Perceiver: </a:t>
            </a:r>
            <a:r>
              <a:rPr lang="en-CA" dirty="0" smtClean="0"/>
              <a:t>Looks for repeated </a:t>
            </a:r>
            <a:r>
              <a:rPr lang="en-CA" i="1" dirty="0" smtClean="0"/>
              <a:t>connections</a:t>
            </a:r>
            <a:r>
              <a:rPr lang="en-CA" dirty="0" smtClean="0"/>
              <a:t>; </a:t>
            </a:r>
            <a:r>
              <a:rPr lang="en-CA" i="1" dirty="0" smtClean="0"/>
              <a:t>facts</a:t>
            </a:r>
            <a:r>
              <a:rPr lang="en-CA" dirty="0" smtClean="0"/>
              <a:t>, objects, and maps</a:t>
            </a:r>
          </a:p>
          <a:p>
            <a:r>
              <a:rPr lang="en-CA" b="1" dirty="0" smtClean="0"/>
              <a:t>Server: </a:t>
            </a:r>
            <a:r>
              <a:rPr lang="en-CA" dirty="0" smtClean="0"/>
              <a:t>Looks for repeated </a:t>
            </a:r>
            <a:r>
              <a:rPr lang="en-CA" i="1" dirty="0" smtClean="0"/>
              <a:t>sequences</a:t>
            </a:r>
            <a:r>
              <a:rPr lang="en-CA" dirty="0" smtClean="0"/>
              <a:t>; performs </a:t>
            </a:r>
            <a:r>
              <a:rPr lang="en-CA" i="1" dirty="0" smtClean="0"/>
              <a:t>actions</a:t>
            </a:r>
            <a:r>
              <a:rPr lang="en-CA" dirty="0" smtClean="0"/>
              <a:t>. </a:t>
            </a:r>
          </a:p>
          <a:p>
            <a:pPr lvl="1"/>
            <a:r>
              <a:rPr lang="en-CA" dirty="0" smtClean="0"/>
              <a:t>Data: parietal; processor: hippocampus; internal structure: </a:t>
            </a:r>
            <a:r>
              <a:rPr lang="en-CA" dirty="0" err="1" smtClean="0"/>
              <a:t>dorsolateral</a:t>
            </a:r>
            <a:r>
              <a:rPr lang="en-CA" dirty="0" smtClean="0"/>
              <a:t> frontal</a:t>
            </a:r>
          </a:p>
          <a:p>
            <a:pPr lvl="1"/>
            <a:endParaRPr lang="en-CA" dirty="0" smtClean="0"/>
          </a:p>
        </p:txBody>
      </p:sp>
      <p:pic>
        <p:nvPicPr>
          <p:cNvPr id="10" name="Picture 9" descr="styl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88641"/>
            <a:ext cx="7224387" cy="3024336"/>
          </a:xfrm>
          <a:prstGeom prst="rect">
            <a:avLst/>
          </a:prstGeom>
          <a:solidFill>
            <a:srgbClr val="FFFF99"/>
          </a:solidFill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CA" sz="6000" b="1" dirty="0" smtClean="0"/>
              <a:t>Brief Reflection</a:t>
            </a:r>
            <a:endParaRPr lang="en-CA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CA" sz="5400" dirty="0" smtClean="0"/>
              <a:t>	</a:t>
            </a:r>
            <a:r>
              <a:rPr lang="en-CA" sz="3600" dirty="0" smtClean="0"/>
              <a:t>Recall a situation in which religious experience overwhelmed critical thought. </a:t>
            </a:r>
          </a:p>
          <a:p>
            <a:pPr algn="ctr">
              <a:buNone/>
            </a:pPr>
            <a:endParaRPr lang="en-CA" sz="3600" dirty="0" smtClean="0"/>
          </a:p>
          <a:p>
            <a:pPr algn="ctr">
              <a:buNone/>
            </a:pPr>
            <a:r>
              <a:rPr lang="en-CA" sz="3600" dirty="0" smtClean="0"/>
              <a:t>In hindsight, was this helpful or harmful?</a:t>
            </a:r>
            <a:endParaRPr lang="en-CA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chemeClr val="bg2">
                    <a:lumMod val="90000"/>
                  </a:schemeClr>
                </a:solidFill>
              </a:rPr>
              <a:t>XIV. </a:t>
            </a:r>
            <a:r>
              <a:rPr lang="en-CA" b="1" i="1" dirty="0" smtClean="0">
                <a:solidFill>
                  <a:schemeClr val="bg2">
                    <a:lumMod val="90000"/>
                  </a:schemeClr>
                </a:solidFill>
              </a:rPr>
              <a:t>Language &amp; Power</a:t>
            </a:r>
            <a:r>
              <a:rPr lang="en-CA" b="1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CA" sz="2200" b="1" dirty="0" smtClean="0">
                <a:solidFill>
                  <a:schemeClr val="bg2">
                    <a:lumMod val="90000"/>
                  </a:schemeClr>
                </a:solidFill>
              </a:rPr>
              <a:t>(</a:t>
            </a:r>
            <a:r>
              <a:rPr lang="en-CA" sz="2200" b="1" dirty="0" err="1" smtClean="0">
                <a:solidFill>
                  <a:schemeClr val="bg2">
                    <a:lumMod val="90000"/>
                  </a:schemeClr>
                </a:solidFill>
              </a:rPr>
              <a:t>Fairclough</a:t>
            </a:r>
            <a:r>
              <a:rPr lang="en-CA" sz="2200" b="1" dirty="0" smtClean="0">
                <a:solidFill>
                  <a:schemeClr val="bg2">
                    <a:lumMod val="90000"/>
                  </a:schemeClr>
                </a:solidFill>
              </a:rPr>
              <a:t>, 1999)</a:t>
            </a:r>
            <a:endParaRPr lang="en-CA" sz="22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12776"/>
            <a:ext cx="6635080" cy="525658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>
            <a:normAutofit fontScale="62500" lnSpcReduction="20000"/>
          </a:bodyPr>
          <a:lstStyle/>
          <a:p>
            <a:pPr>
              <a:buNone/>
            </a:pPr>
            <a:endParaRPr lang="en-CA" sz="1300" dirty="0" smtClean="0"/>
          </a:p>
          <a:p>
            <a:pPr>
              <a:buNone/>
            </a:pPr>
            <a:r>
              <a:rPr lang="en-CA" b="1" u="sng" dirty="0" smtClean="0"/>
              <a:t>The Deception of Civilization</a:t>
            </a:r>
          </a:p>
          <a:p>
            <a:pPr>
              <a:buNone/>
            </a:pPr>
            <a:r>
              <a:rPr lang="en-CA" b="1" dirty="0" smtClean="0"/>
              <a:t>1) Natural law is based in physical cause-and-effect</a:t>
            </a:r>
          </a:p>
          <a:p>
            <a:r>
              <a:rPr lang="en-CA" b="1" dirty="0" smtClean="0"/>
              <a:t>Understanding nature makes it possible to control nature</a:t>
            </a:r>
          </a:p>
          <a:p>
            <a:pPr lvl="1"/>
            <a:r>
              <a:rPr lang="en-CA" dirty="0" smtClean="0"/>
              <a:t>Civilization blocks natural cliffs with artificial fences</a:t>
            </a:r>
          </a:p>
          <a:p>
            <a:pPr lvl="1"/>
            <a:r>
              <a:rPr lang="en-CA" dirty="0" smtClean="0"/>
              <a:t>Goods are purchased in stores from people</a:t>
            </a:r>
          </a:p>
          <a:p>
            <a:r>
              <a:rPr lang="en-CA" b="1" dirty="0" smtClean="0"/>
              <a:t>The next generation encounters civilization – not nature</a:t>
            </a:r>
          </a:p>
          <a:p>
            <a:r>
              <a:rPr lang="en-CA" b="1" i="1" dirty="0" smtClean="0">
                <a:solidFill>
                  <a:schemeClr val="accent1">
                    <a:lumMod val="75000"/>
                  </a:schemeClr>
                </a:solidFill>
              </a:rPr>
              <a:t>L&amp;P</a:t>
            </a:r>
            <a:r>
              <a:rPr lang="en-CA" b="1" dirty="0" smtClean="0">
                <a:solidFill>
                  <a:schemeClr val="accent1">
                    <a:lumMod val="75000"/>
                  </a:schemeClr>
                </a:solidFill>
              </a:rPr>
              <a:t>: Power groups based in MMNs fight each other</a:t>
            </a:r>
          </a:p>
          <a:p>
            <a:pPr lvl="1"/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Each group imposes its version of Perceiver truth</a:t>
            </a:r>
          </a:p>
          <a:p>
            <a:pPr>
              <a:buNone/>
            </a:pPr>
            <a:r>
              <a:rPr lang="en-CA" b="1" dirty="0" smtClean="0"/>
              <a:t>2) Technology enables economy of scale and globalization</a:t>
            </a:r>
          </a:p>
          <a:p>
            <a:r>
              <a:rPr lang="en-CA" b="1" dirty="0" smtClean="0"/>
              <a:t>The next generation encounters big </a:t>
            </a:r>
            <a:r>
              <a:rPr lang="en-CA" b="1" dirty="0" err="1" smtClean="0"/>
              <a:t>gov’t</a:t>
            </a:r>
            <a:r>
              <a:rPr lang="en-CA" b="1" dirty="0" smtClean="0"/>
              <a:t> and business</a:t>
            </a:r>
          </a:p>
          <a:p>
            <a:pPr lvl="1"/>
            <a:r>
              <a:rPr lang="en-CA" dirty="0" err="1" smtClean="0"/>
              <a:t>Habermas</a:t>
            </a:r>
            <a:r>
              <a:rPr lang="en-CA" dirty="0" smtClean="0"/>
              <a:t>’ third stage</a:t>
            </a:r>
          </a:p>
          <a:p>
            <a:r>
              <a:rPr lang="en-CA" b="1" dirty="0" smtClean="0"/>
              <a:t>Those in power will think they are above the law</a:t>
            </a:r>
          </a:p>
          <a:p>
            <a:pPr lvl="1"/>
            <a:r>
              <a:rPr lang="en-CA" dirty="0" smtClean="0"/>
              <a:t>They use their power to make laws that exclude others</a:t>
            </a:r>
          </a:p>
          <a:p>
            <a:r>
              <a:rPr lang="en-CA" b="1" dirty="0" smtClean="0"/>
              <a:t>Average people have no knowledge of natural law</a:t>
            </a:r>
          </a:p>
          <a:p>
            <a:pPr lvl="1"/>
            <a:r>
              <a:rPr lang="en-CA" dirty="0" smtClean="0"/>
              <a:t>They accept truth proclaimed by those in power</a:t>
            </a:r>
          </a:p>
          <a:p>
            <a:r>
              <a:rPr lang="en-CA" b="1" i="1" dirty="0" smtClean="0">
                <a:solidFill>
                  <a:schemeClr val="accent1">
                    <a:lumMod val="75000"/>
                  </a:schemeClr>
                </a:solidFill>
              </a:rPr>
              <a:t>L&amp;P</a:t>
            </a:r>
            <a:r>
              <a:rPr lang="en-CA" b="1" dirty="0" smtClean="0">
                <a:solidFill>
                  <a:schemeClr val="accent1">
                    <a:lumMod val="75000"/>
                  </a:schemeClr>
                </a:solidFill>
              </a:rPr>
              <a:t>: Universal theory is ideology based in power groups</a:t>
            </a:r>
          </a:p>
          <a:p>
            <a:pPr lvl="1"/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Scientific law is ignored because people interpret 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79512" y="3573016"/>
            <a:ext cx="144016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/>
              <a:t>Perceiver</a:t>
            </a:r>
            <a:endParaRPr lang="en-CA" sz="2400" dirty="0"/>
          </a:p>
        </p:txBody>
      </p:sp>
      <p:sp>
        <p:nvSpPr>
          <p:cNvPr id="11" name="Up Arrow 10"/>
          <p:cNvSpPr/>
          <p:nvPr/>
        </p:nvSpPr>
        <p:spPr>
          <a:xfrm>
            <a:off x="395536" y="3861048"/>
            <a:ext cx="1008112" cy="936104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052" name="Picture 4" descr="C:\Users\Lorin\AppData\Local\Microsoft\Windows\Temporary Internet Files\Content.IE5\Q6MTZFL9\MC91021588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1556792" cy="1556792"/>
          </a:xfrm>
          <a:prstGeom prst="rect">
            <a:avLst/>
          </a:prstGeom>
          <a:noFill/>
        </p:spPr>
      </p:pic>
      <p:pic>
        <p:nvPicPr>
          <p:cNvPr id="2056" name="Picture 8" descr="C:\Users\Lorin\AppData\Local\Microsoft\Windows\Temporary Internet Files\Content.IE5\Q6MTZFL9\dglxasset[1].asp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484784"/>
            <a:ext cx="1815084" cy="1763878"/>
          </a:xfrm>
          <a:prstGeom prst="rect">
            <a:avLst/>
          </a:prstGeom>
          <a:noFill/>
        </p:spPr>
      </p:pic>
      <p:pic>
        <p:nvPicPr>
          <p:cNvPr id="2058" name="Picture 10" descr="C:\Users\Lorin\AppData\Local\Microsoft\Windows\Temporary Internet Files\Content.IE5\X1EKV1PP\MC90003638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573016"/>
            <a:ext cx="1768450" cy="726034"/>
          </a:xfrm>
          <a:prstGeom prst="rect">
            <a:avLst/>
          </a:prstGeom>
          <a:noFill/>
        </p:spPr>
      </p:pic>
      <p:grpSp>
        <p:nvGrpSpPr>
          <p:cNvPr id="39" name="Group 38"/>
          <p:cNvGrpSpPr/>
          <p:nvPr/>
        </p:nvGrpSpPr>
        <p:grpSpPr>
          <a:xfrm>
            <a:off x="251520" y="4869160"/>
            <a:ext cx="1440160" cy="1512168"/>
            <a:chOff x="251520" y="4869160"/>
            <a:chExt cx="1440160" cy="1512168"/>
          </a:xfrm>
        </p:grpSpPr>
        <p:sp>
          <p:nvSpPr>
            <p:cNvPr id="4" name="Oval 3"/>
            <p:cNvSpPr/>
            <p:nvPr/>
          </p:nvSpPr>
          <p:spPr>
            <a:xfrm>
              <a:off x="251520" y="4869160"/>
              <a:ext cx="1440160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400" b="1" dirty="0" smtClean="0"/>
                <a:t>MMN</a:t>
              </a:r>
              <a:endParaRPr lang="en-CA" sz="2400" b="1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619944" y="5805264"/>
              <a:ext cx="1071736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b="1" dirty="0" smtClean="0"/>
                <a:t>MMN</a:t>
              </a:r>
              <a:endParaRPr lang="en-CA" b="1" dirty="0"/>
            </a:p>
          </p:txBody>
        </p:sp>
        <p:sp>
          <p:nvSpPr>
            <p:cNvPr id="38" name="Up-Down Arrow 37"/>
            <p:cNvSpPr/>
            <p:nvPr/>
          </p:nvSpPr>
          <p:spPr>
            <a:xfrm rot="19962541">
              <a:off x="748589" y="5304682"/>
              <a:ext cx="504056" cy="720080"/>
            </a:xfrm>
            <a:prstGeom prst="up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2062" name="Picture 14" descr="C:\Users\Lorin\AppData\Local\Microsoft\Windows\Temporary Internet Files\Content.IE5\UPWIDD0P\MC90005472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700808"/>
            <a:ext cx="1512168" cy="1518559"/>
          </a:xfrm>
          <a:prstGeom prst="rect">
            <a:avLst/>
          </a:prstGeom>
          <a:noFill/>
        </p:spPr>
      </p:pic>
      <p:pic>
        <p:nvPicPr>
          <p:cNvPr id="2063" name="Picture 15" descr="C:\Users\Lorin\AppData\Local\Microsoft\Windows\Temporary Internet Files\Content.IE5\2GYHMS1S\MC900360976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356992"/>
            <a:ext cx="1152128" cy="1407761"/>
          </a:xfrm>
          <a:prstGeom prst="rect">
            <a:avLst/>
          </a:prstGeom>
          <a:noFill/>
        </p:spPr>
      </p:pic>
      <p:pic>
        <p:nvPicPr>
          <p:cNvPr id="2064" name="Picture 16" descr="C:\Users\Lorin\AppData\Local\Microsoft\Windows\Temporary Internet Files\Content.IE5\UPWIDD0P\MC900056772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1556792"/>
            <a:ext cx="1807769" cy="1578254"/>
          </a:xfrm>
          <a:prstGeom prst="rect">
            <a:avLst/>
          </a:prstGeom>
          <a:noFill/>
        </p:spPr>
      </p:pic>
      <p:pic>
        <p:nvPicPr>
          <p:cNvPr id="2065" name="Picture 17" descr="C:\Users\Lorin\AppData\Local\Microsoft\Windows\Temporary Internet Files\Content.IE5\Q6MTZFL9\MC90028647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504" y="4221088"/>
            <a:ext cx="1827886" cy="1315822"/>
          </a:xfrm>
          <a:prstGeom prst="rect">
            <a:avLst/>
          </a:prstGeom>
          <a:noFill/>
        </p:spPr>
      </p:pic>
      <p:grpSp>
        <p:nvGrpSpPr>
          <p:cNvPr id="47" name="Group 46"/>
          <p:cNvGrpSpPr/>
          <p:nvPr/>
        </p:nvGrpSpPr>
        <p:grpSpPr>
          <a:xfrm>
            <a:off x="107504" y="1340768"/>
            <a:ext cx="2088232" cy="2088232"/>
            <a:chOff x="2471541" y="1844824"/>
            <a:chExt cx="2088232" cy="2088232"/>
          </a:xfrm>
        </p:grpSpPr>
        <p:pic>
          <p:nvPicPr>
            <p:cNvPr id="1043" name="Picture 19" descr="C:\Users\Lorin\AppData\Local\Microsoft\Windows\Temporary Internet Files\Content.IE5\2GYHMS1S\MC900434736[1]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471541" y="1844824"/>
              <a:ext cx="2088232" cy="2088232"/>
            </a:xfrm>
            <a:prstGeom prst="rect">
              <a:avLst/>
            </a:prstGeom>
            <a:noFill/>
          </p:spPr>
        </p:pic>
        <p:pic>
          <p:nvPicPr>
            <p:cNvPr id="46" name="Picture 45" descr="Coca_Cola-bxyz_.jpg"/>
            <p:cNvPicPr>
              <a:picLocks noChangeAspect="1"/>
            </p:cNvPicPr>
            <p:nvPr/>
          </p:nvPicPr>
          <p:blipFill>
            <a:blip r:embed="rId11" cstate="print"/>
            <a:srcRect l="8202" t="11051" r="10936" b="8288"/>
            <a:stretch>
              <a:fillRect/>
            </a:stretch>
          </p:blipFill>
          <p:spPr>
            <a:xfrm>
              <a:off x="2903589" y="2420888"/>
              <a:ext cx="948331" cy="936104"/>
            </a:xfrm>
            <a:prstGeom prst="rect">
              <a:avLst/>
            </a:prstGeom>
          </p:spPr>
        </p:pic>
      </p:grpSp>
      <p:pic>
        <p:nvPicPr>
          <p:cNvPr id="2066" name="Picture 18" descr="C:\Program Files (x86)\Microsoft Office\MEDIA\CAGCAT10\j0285360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528" y="1484784"/>
            <a:ext cx="1474013" cy="18178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  <p:bldP spid="12" grpId="1" animBg="1"/>
      <p:bldP spid="11" grpId="0" animBg="1"/>
      <p:bldP spid="11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Lorin\AppData\Local\Microsoft\Windows\Temporary Internet Files\Content.IE5\X3PMNMY4\MC90038342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906289"/>
            <a:ext cx="1816913" cy="153893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chemeClr val="bg2">
                    <a:lumMod val="90000"/>
                  </a:schemeClr>
                </a:solidFill>
              </a:rPr>
              <a:t>Personal (</a:t>
            </a:r>
            <a:r>
              <a:rPr lang="en-CA" b="1" dirty="0" err="1" smtClean="0">
                <a:solidFill>
                  <a:schemeClr val="bg2">
                    <a:lumMod val="90000"/>
                  </a:schemeClr>
                </a:solidFill>
              </a:rPr>
              <a:t>dis</a:t>
            </a:r>
            <a:r>
              <a:rPr lang="en-CA" b="1" dirty="0" smtClean="0">
                <a:solidFill>
                  <a:schemeClr val="bg2">
                    <a:lumMod val="90000"/>
                  </a:schemeClr>
                </a:solidFill>
              </a:rPr>
              <a:t>)Honesty</a:t>
            </a:r>
            <a:endParaRPr lang="en-CA" sz="22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412776"/>
            <a:ext cx="6480720" cy="46085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en-CA" b="1" dirty="0" smtClean="0"/>
              <a:t>Childish MMNs are flawed and need transforming</a:t>
            </a:r>
          </a:p>
          <a:p>
            <a:r>
              <a:rPr lang="en-CA" b="1" dirty="0" smtClean="0"/>
              <a:t>Childish MMNs overwhelm Perceiver thought</a:t>
            </a:r>
          </a:p>
          <a:p>
            <a:pPr lvl="1"/>
            <a:r>
              <a:rPr lang="en-CA" dirty="0" smtClean="0"/>
              <a:t>I am special, facts do not apply to me, there is no truth</a:t>
            </a:r>
          </a:p>
          <a:p>
            <a:r>
              <a:rPr lang="en-CA" b="1" dirty="0" smtClean="0"/>
              <a:t>Childish MMNs stop Teacher thought </a:t>
            </a:r>
          </a:p>
          <a:p>
            <a:pPr lvl="1"/>
            <a:r>
              <a:rPr lang="en-CA" dirty="0" smtClean="0"/>
              <a:t>‘Identity is too complex to be understood’ (Norton, 1997)</a:t>
            </a:r>
          </a:p>
          <a:p>
            <a:r>
              <a:rPr lang="en-CA" b="1" dirty="0" smtClean="0"/>
              <a:t>Childish MMNs shape TMNs; god in my image </a:t>
            </a:r>
            <a:r>
              <a:rPr lang="en-CA" sz="2500" b="1" dirty="0" smtClean="0"/>
              <a:t>(</a:t>
            </a:r>
            <a:r>
              <a:rPr lang="en-CA" sz="2500" b="1" dirty="0" err="1" smtClean="0"/>
              <a:t>Fairclough</a:t>
            </a:r>
            <a:r>
              <a:rPr lang="en-CA" sz="2500" b="1" dirty="0" smtClean="0"/>
              <a:t>, 1999)</a:t>
            </a:r>
          </a:p>
          <a:p>
            <a:r>
              <a:rPr lang="en-CA" b="1" dirty="0" smtClean="0"/>
              <a:t>Transformation requires TMNs that change MMNs</a:t>
            </a:r>
          </a:p>
          <a:p>
            <a:pPr lvl="1"/>
            <a:r>
              <a:rPr lang="en-CA" dirty="0" smtClean="0"/>
              <a:t>Allowing a concept of God to change me</a:t>
            </a:r>
          </a:p>
          <a:p>
            <a:pPr lvl="1"/>
            <a:r>
              <a:rPr lang="en-CA" dirty="0" smtClean="0"/>
              <a:t>T pleasure of understanding balances M pain of honesty</a:t>
            </a:r>
          </a:p>
          <a:p>
            <a:r>
              <a:rPr lang="en-CA" b="1" dirty="0" smtClean="0"/>
              <a:t>Scientific shortcut: use empirical facts to build TMN</a:t>
            </a:r>
          </a:p>
          <a:p>
            <a:pPr lvl="1"/>
            <a:r>
              <a:rPr lang="en-CA" dirty="0" smtClean="0"/>
              <a:t>Scientism ignores cognitive sources of thought and action</a:t>
            </a:r>
          </a:p>
          <a:p>
            <a:r>
              <a:rPr lang="en-CA" b="1" dirty="0" smtClean="0"/>
              <a:t>Understanding should be internalized and applied subjectively</a:t>
            </a:r>
          </a:p>
          <a:p>
            <a:pPr lvl="1"/>
            <a:r>
              <a:rPr lang="en-CA" dirty="0" smtClean="0"/>
              <a:t>This will create a mental concept of God</a:t>
            </a:r>
          </a:p>
          <a:p>
            <a:r>
              <a:rPr lang="en-CA" b="1" dirty="0" smtClean="0"/>
              <a:t>Religious shortcut: use revelation to build concept of God</a:t>
            </a:r>
          </a:p>
          <a:p>
            <a:pPr lvl="1"/>
            <a:r>
              <a:rPr lang="en-CA" dirty="0" smtClean="0"/>
              <a:t>The MMN source of truth overpowers the MMN of identity</a:t>
            </a:r>
          </a:p>
          <a:p>
            <a:pPr lvl="1"/>
            <a:r>
              <a:rPr lang="en-CA" dirty="0" smtClean="0"/>
              <a:t>The MMN source of truth is not questioned</a:t>
            </a:r>
          </a:p>
          <a:p>
            <a:pPr lvl="1"/>
            <a:r>
              <a:rPr lang="en-CA" dirty="0" smtClean="0"/>
              <a:t>Childish identity is suppressed rather than transformed</a:t>
            </a:r>
          </a:p>
          <a:p>
            <a:r>
              <a:rPr lang="en-CA" b="1" dirty="0" smtClean="0"/>
              <a:t>Truth should be universalized and understood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79512" y="3573016"/>
            <a:ext cx="144016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/>
              <a:t>Perceiver</a:t>
            </a:r>
            <a:endParaRPr lang="en-CA" sz="2400" dirty="0"/>
          </a:p>
        </p:txBody>
      </p:sp>
      <p:sp>
        <p:nvSpPr>
          <p:cNvPr id="11" name="Up Arrow 10"/>
          <p:cNvSpPr/>
          <p:nvPr/>
        </p:nvSpPr>
        <p:spPr>
          <a:xfrm>
            <a:off x="395536" y="3861048"/>
            <a:ext cx="1008112" cy="936104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Oval 3"/>
          <p:cNvSpPr/>
          <p:nvPr/>
        </p:nvSpPr>
        <p:spPr>
          <a:xfrm>
            <a:off x="251520" y="5661248"/>
            <a:ext cx="144016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/>
              <a:t>MMN</a:t>
            </a:r>
            <a:endParaRPr lang="en-CA" sz="2400" b="1" dirty="0"/>
          </a:p>
        </p:txBody>
      </p:sp>
      <p:pic>
        <p:nvPicPr>
          <p:cNvPr id="1043" name="Picture 19" descr="C:\Users\Lorin\AppData\Local\Microsoft\Windows\Temporary Internet Files\Content.IE5\2GYHMS1S\MC900434736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268760"/>
            <a:ext cx="2088232" cy="2088232"/>
          </a:xfrm>
          <a:prstGeom prst="rect">
            <a:avLst/>
          </a:prstGeom>
          <a:noFill/>
        </p:spPr>
      </p:pic>
      <p:sp>
        <p:nvSpPr>
          <p:cNvPr id="21" name="Multiply 20"/>
          <p:cNvSpPr/>
          <p:nvPr/>
        </p:nvSpPr>
        <p:spPr>
          <a:xfrm>
            <a:off x="467544" y="5517232"/>
            <a:ext cx="936104" cy="1008112"/>
          </a:xfrm>
          <a:prstGeom prst="mathMultiply">
            <a:avLst>
              <a:gd name="adj1" fmla="val 1228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Multiply 21"/>
          <p:cNvSpPr/>
          <p:nvPr/>
        </p:nvSpPr>
        <p:spPr>
          <a:xfrm>
            <a:off x="683568" y="1844824"/>
            <a:ext cx="936104" cy="1008112"/>
          </a:xfrm>
          <a:prstGeom prst="mathMultiply">
            <a:avLst>
              <a:gd name="adj1" fmla="val 1228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TextBox 22"/>
          <p:cNvSpPr txBox="1"/>
          <p:nvPr/>
        </p:nvSpPr>
        <p:spPr>
          <a:xfrm>
            <a:off x="683568" y="1939479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i="1" dirty="0" smtClean="0"/>
              <a:t>ME</a:t>
            </a:r>
            <a:endParaRPr lang="en-CA" sz="4400" b="1" i="1" dirty="0"/>
          </a:p>
        </p:txBody>
      </p:sp>
      <p:sp>
        <p:nvSpPr>
          <p:cNvPr id="24" name="Down Arrow 23"/>
          <p:cNvSpPr/>
          <p:nvPr/>
        </p:nvSpPr>
        <p:spPr>
          <a:xfrm>
            <a:off x="611560" y="3356992"/>
            <a:ext cx="864096" cy="93610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125" name="Picture 5" descr="C:\Users\Lorin\AppData\Local\Microsoft\Windows\Temporary Internet Files\Content.IE5\JXEQ9DM6\dglxasset[1].asp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437112"/>
            <a:ext cx="2029054" cy="1232611"/>
          </a:xfrm>
          <a:prstGeom prst="rect">
            <a:avLst/>
          </a:prstGeom>
          <a:noFill/>
        </p:spPr>
      </p:pic>
      <p:sp>
        <p:nvSpPr>
          <p:cNvPr id="29" name="Oval 28"/>
          <p:cNvSpPr/>
          <p:nvPr/>
        </p:nvSpPr>
        <p:spPr>
          <a:xfrm>
            <a:off x="251520" y="1844824"/>
            <a:ext cx="1440160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i="1" dirty="0" smtClean="0">
                <a:solidFill>
                  <a:schemeClr val="tx2"/>
                </a:solidFill>
              </a:rPr>
              <a:t>BIG MMN</a:t>
            </a:r>
            <a:endParaRPr lang="en-CA" sz="2400" b="1" i="1" dirty="0">
              <a:solidFill>
                <a:schemeClr val="tx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44" y="1988840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i="1" dirty="0" smtClean="0"/>
              <a:t>TMN</a:t>
            </a:r>
            <a:endParaRPr lang="en-CA" sz="40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95736" y="6165304"/>
            <a:ext cx="648072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CA" b="1" i="1" dirty="0" smtClean="0"/>
              <a:t>An image of God should be based in a TMN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  <p:bldP spid="12" grpId="1" animBg="1"/>
      <p:bldP spid="11" grpId="0" animBg="1"/>
      <p:bldP spid="11" grpId="1" animBg="1"/>
      <p:bldP spid="4" grpId="0" animBg="1"/>
      <p:bldP spid="4" grpId="1" animBg="1"/>
      <p:bldP spid="4" grpId="2" animBg="1"/>
      <p:bldP spid="4" grpId="4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3" grpId="0"/>
      <p:bldP spid="23" grpId="1"/>
      <p:bldP spid="24" grpId="0" animBg="1"/>
      <p:bldP spid="29" grpId="0" animBg="1"/>
      <p:bldP spid="29" grpId="1" animBg="1"/>
      <p:bldP spid="29" grpId="2" animBg="1"/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CA" b="1" dirty="0" smtClean="0"/>
              <a:t>XV. Cognitive Development</a:t>
            </a:r>
            <a:br>
              <a:rPr lang="en-CA" b="1" dirty="0" smtClean="0"/>
            </a:br>
            <a:r>
              <a:rPr lang="en-CA" sz="2700" b="1" dirty="0" smtClean="0"/>
              <a:t>(Love &amp; Guthrie 1999) </a:t>
            </a:r>
            <a:endParaRPr lang="en-CA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64137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CA" sz="3900" b="1" dirty="0" smtClean="0"/>
              <a:t>Male: Perry (1970)</a:t>
            </a:r>
          </a:p>
          <a:p>
            <a:pPr algn="ctr">
              <a:buNone/>
            </a:pPr>
            <a:r>
              <a:rPr lang="en-CA" sz="2200" b="1" i="1" dirty="0" smtClean="0"/>
              <a:t>Males ignore MNs to develop P.</a:t>
            </a:r>
          </a:p>
          <a:p>
            <a:r>
              <a:rPr lang="en-CA" dirty="0" smtClean="0"/>
              <a:t>Dualism: P is mesmerized by MNs</a:t>
            </a:r>
          </a:p>
          <a:p>
            <a:r>
              <a:rPr lang="en-CA" dirty="0" smtClean="0"/>
              <a:t>Multiplicity: P is not mesmerized but also not functioning</a:t>
            </a:r>
          </a:p>
          <a:p>
            <a:r>
              <a:rPr lang="en-CA" dirty="0" smtClean="0"/>
              <a:t>Procedural Knowledge: P is functioning</a:t>
            </a:r>
          </a:p>
          <a:p>
            <a:r>
              <a:rPr lang="en-CA" dirty="0" smtClean="0"/>
              <a:t>Constructed Knowledge: P applies increasingly to MNs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64137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CA" sz="3900" b="1" dirty="0" smtClean="0"/>
              <a:t>Female: </a:t>
            </a:r>
            <a:r>
              <a:rPr lang="en-CA" sz="3900" b="1" dirty="0" err="1" smtClean="0"/>
              <a:t>Belenky</a:t>
            </a:r>
            <a:r>
              <a:rPr lang="en-CA" sz="3900" b="1" dirty="0" smtClean="0"/>
              <a:t> </a:t>
            </a:r>
            <a:r>
              <a:rPr lang="en-CA" b="1" dirty="0" smtClean="0"/>
              <a:t>(1986)</a:t>
            </a:r>
          </a:p>
          <a:p>
            <a:pPr algn="ctr">
              <a:buNone/>
            </a:pPr>
            <a:r>
              <a:rPr lang="en-CA" sz="2200" b="1" i="1" dirty="0" smtClean="0"/>
              <a:t>Females learn to manipulate MNs.</a:t>
            </a:r>
          </a:p>
          <a:p>
            <a:r>
              <a:rPr lang="en-CA" dirty="0" smtClean="0"/>
              <a:t>Silence: Other MNs suppress identity</a:t>
            </a:r>
          </a:p>
          <a:p>
            <a:r>
              <a:rPr lang="en-CA" dirty="0" smtClean="0"/>
              <a:t>Received Knowledge: Other MNs define identity</a:t>
            </a:r>
          </a:p>
          <a:p>
            <a:r>
              <a:rPr lang="en-CA" dirty="0" smtClean="0"/>
              <a:t>Subjective Knowledge: MNs define P ‘truth’</a:t>
            </a:r>
          </a:p>
          <a:p>
            <a:r>
              <a:rPr lang="en-CA" dirty="0" smtClean="0"/>
              <a:t>Procedural Knowledge: P evaluates MNs</a:t>
            </a:r>
          </a:p>
          <a:p>
            <a:r>
              <a:rPr lang="en-CA" dirty="0" smtClean="0"/>
              <a:t>Constructed Knowledge: P manipulates MNs   </a:t>
            </a:r>
          </a:p>
          <a:p>
            <a:endParaRPr lang="en-CA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CA" sz="4800" b="1" dirty="0" smtClean="0"/>
              <a:t>XVI. Possible Selves</a:t>
            </a:r>
            <a:endParaRPr lang="en-CA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CA" b="1" i="1" dirty="0" smtClean="0">
                <a:sym typeface="Wingdings" pitchFamily="2" charset="2"/>
              </a:rPr>
              <a:t> </a:t>
            </a:r>
            <a:r>
              <a:rPr lang="en-CA" sz="4000" b="1" i="1" dirty="0" smtClean="0"/>
              <a:t>Any MN is potentially a self </a:t>
            </a:r>
          </a:p>
          <a:p>
            <a:endParaRPr lang="en-CA" sz="1000" b="1" i="1" dirty="0" smtClean="0"/>
          </a:p>
          <a:p>
            <a:r>
              <a:rPr lang="en-CA" b="1" dirty="0" smtClean="0"/>
              <a:t>MNs that are </a:t>
            </a:r>
            <a:r>
              <a:rPr lang="en-CA" b="1" i="1" dirty="0" smtClean="0"/>
              <a:t>always repeated </a:t>
            </a:r>
            <a:r>
              <a:rPr lang="en-CA" b="1" u="sng" dirty="0" smtClean="0"/>
              <a:t>are</a:t>
            </a:r>
            <a:r>
              <a:rPr lang="en-CA" b="1" dirty="0" smtClean="0"/>
              <a:t> inescapable</a:t>
            </a:r>
          </a:p>
          <a:p>
            <a:pPr lvl="1"/>
            <a:r>
              <a:rPr lang="en-CA" dirty="0" smtClean="0"/>
              <a:t>Defined by the physical body, knowledge, and skills</a:t>
            </a:r>
          </a:p>
          <a:p>
            <a:pPr lvl="1"/>
            <a:r>
              <a:rPr lang="en-CA" dirty="0" smtClean="0"/>
              <a:t>The ‘actual self’ (Higgins, 1987); intrinsic motivation</a:t>
            </a:r>
          </a:p>
          <a:p>
            <a:pPr lvl="1"/>
            <a:r>
              <a:rPr lang="en-CA" dirty="0" smtClean="0"/>
              <a:t>Perceiver confidence is required to recognize this inescapability</a:t>
            </a:r>
          </a:p>
          <a:p>
            <a:pPr lvl="1"/>
            <a:endParaRPr lang="en-CA" sz="1000" dirty="0" smtClean="0"/>
          </a:p>
          <a:p>
            <a:r>
              <a:rPr lang="en-CA" b="1" dirty="0" smtClean="0"/>
              <a:t>MNs with </a:t>
            </a:r>
            <a:r>
              <a:rPr lang="en-CA" b="1" i="1" dirty="0" smtClean="0"/>
              <a:t>strong emotions </a:t>
            </a:r>
            <a:r>
              <a:rPr lang="en-CA" b="1" u="sng" dirty="0" smtClean="0"/>
              <a:t>feel</a:t>
            </a:r>
            <a:r>
              <a:rPr lang="en-CA" b="1" dirty="0" smtClean="0"/>
              <a:t> inescapable—if triggered</a:t>
            </a:r>
          </a:p>
          <a:p>
            <a:pPr lvl="1"/>
            <a:r>
              <a:rPr lang="en-CA" dirty="0" smtClean="0"/>
              <a:t>Defined by parents, culture, and authority figures </a:t>
            </a:r>
          </a:p>
          <a:p>
            <a:pPr lvl="1"/>
            <a:r>
              <a:rPr lang="en-CA" dirty="0" smtClean="0"/>
              <a:t>The ‘ought self’ (Higgins, 1987); extrinsic motivation</a:t>
            </a:r>
          </a:p>
          <a:p>
            <a:pPr lvl="1"/>
            <a:r>
              <a:rPr lang="en-CA" dirty="0" smtClean="0"/>
              <a:t>Many inconsistent MNs since Perceiver thought overwhelmed</a:t>
            </a:r>
          </a:p>
          <a:p>
            <a:pPr lvl="1"/>
            <a:r>
              <a:rPr lang="en-CA" dirty="0" smtClean="0"/>
              <a:t>Triggered mainly by others when violated (</a:t>
            </a:r>
            <a:r>
              <a:rPr lang="en-CA" dirty="0" err="1" smtClean="0"/>
              <a:t>Dornyei</a:t>
            </a:r>
            <a:r>
              <a:rPr lang="en-CA" dirty="0" smtClean="0"/>
              <a:t>, 2009)	   </a:t>
            </a:r>
          </a:p>
          <a:p>
            <a:pPr marL="457200" lvl="1" indent="0">
              <a:buNone/>
            </a:pPr>
            <a:r>
              <a:rPr lang="en-CA" b="1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 </a:t>
            </a:r>
            <a:r>
              <a:rPr lang="en-CA" b="1" dirty="0" smtClean="0">
                <a:solidFill>
                  <a:schemeClr val="accent1">
                    <a:lumMod val="75000"/>
                  </a:schemeClr>
                </a:solidFill>
              </a:rPr>
              <a:t>Ought self = MNs in my mind others use to control me  </a:t>
            </a:r>
          </a:p>
          <a:p>
            <a:pPr lvl="1"/>
            <a:endParaRPr lang="en-CA" sz="1100" dirty="0" smtClean="0"/>
          </a:p>
          <a:p>
            <a:r>
              <a:rPr lang="en-CA" b="1" dirty="0" smtClean="0"/>
              <a:t>Some MNs contain </a:t>
            </a:r>
            <a:r>
              <a:rPr lang="en-CA" b="1" i="1" dirty="0" smtClean="0"/>
              <a:t>painful experiences </a:t>
            </a:r>
            <a:r>
              <a:rPr lang="en-CA" b="1" dirty="0" smtClean="0"/>
              <a:t>(feared self)</a:t>
            </a:r>
          </a:p>
          <a:p>
            <a:r>
              <a:rPr lang="en-CA" b="1" dirty="0" smtClean="0"/>
              <a:t>Perceiver confidence increases ability to manipulate MNs</a:t>
            </a:r>
          </a:p>
          <a:p>
            <a:pPr lvl="1"/>
            <a:r>
              <a:rPr lang="en-CA" dirty="0" smtClean="0"/>
              <a:t>Core MNs can only be changed by playing one against another</a:t>
            </a:r>
          </a:p>
          <a:p>
            <a:endParaRPr lang="en-CA" dirty="0" smtClean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CA" b="1" dirty="0" smtClean="0">
                <a:solidFill>
                  <a:schemeClr val="bg2">
                    <a:lumMod val="90000"/>
                  </a:schemeClr>
                </a:solidFill>
              </a:rPr>
              <a:t>Semantic Shifting </a:t>
            </a:r>
            <a:endParaRPr lang="en-CA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en-CA" sz="2900" b="1" dirty="0" smtClean="0"/>
              <a:t>TESOL studies linguistics and culture </a:t>
            </a:r>
            <a:r>
              <a:rPr lang="en-CA" sz="2600" b="1" dirty="0" smtClean="0"/>
              <a:t>(Norton, 1997</a:t>
            </a:r>
            <a:r>
              <a:rPr lang="en-CA" sz="2900" b="1" dirty="0" smtClean="0"/>
              <a:t>) </a:t>
            </a:r>
          </a:p>
          <a:p>
            <a:pPr lvl="1"/>
            <a:r>
              <a:rPr lang="en-CA" sz="2500" b="1" dirty="0" smtClean="0"/>
              <a:t>TMNs and MMNs affect each other indirectly </a:t>
            </a:r>
          </a:p>
          <a:p>
            <a:pPr>
              <a:buNone/>
            </a:pPr>
            <a:endParaRPr lang="en-CA" sz="2500" b="1" i="1" dirty="0" smtClean="0"/>
          </a:p>
          <a:p>
            <a:pPr>
              <a:buNone/>
            </a:pPr>
            <a:r>
              <a:rPr lang="en-CA" sz="2600" b="1" i="1" dirty="0" smtClean="0"/>
              <a:t>Perceiver thought combines object recognition and meaning</a:t>
            </a:r>
          </a:p>
          <a:p>
            <a:r>
              <a:rPr lang="en-CA" sz="2900" b="1" dirty="0" smtClean="0"/>
              <a:t>MMNs of culture affect object recognition</a:t>
            </a:r>
          </a:p>
          <a:p>
            <a:pPr lvl="1"/>
            <a:r>
              <a:rPr lang="en-CA" sz="2400" dirty="0" smtClean="0"/>
              <a:t>Learning foreign meanings may question MMNs (Citron, 1995)</a:t>
            </a:r>
          </a:p>
          <a:p>
            <a:r>
              <a:rPr lang="en-CA" sz="2900" b="1" dirty="0" smtClean="0"/>
              <a:t>TMNs of language affect object recognition </a:t>
            </a:r>
          </a:p>
          <a:p>
            <a:pPr lvl="1"/>
            <a:r>
              <a:rPr lang="en-CA" sz="2500" dirty="0" smtClean="0"/>
              <a:t>Paradigms alter seeing; incommensurability (Kuhn, 1962) </a:t>
            </a:r>
          </a:p>
          <a:p>
            <a:pPr lvl="1"/>
            <a:r>
              <a:rPr lang="en-CA" sz="2300" dirty="0" smtClean="0"/>
              <a:t>Thinking and dreaming in French led to ‘anomie’ (Lambert, 1972)</a:t>
            </a:r>
          </a:p>
          <a:p>
            <a:r>
              <a:rPr lang="en-CA" sz="2900" b="1" dirty="0" smtClean="0"/>
              <a:t>Shaky MMNs help language learning </a:t>
            </a:r>
          </a:p>
          <a:p>
            <a:pPr lvl="1"/>
            <a:r>
              <a:rPr lang="en-CA" sz="2300" dirty="0" smtClean="0"/>
              <a:t>Perceived social distance helps language acquisition (Acton, 1979)</a:t>
            </a:r>
          </a:p>
          <a:p>
            <a:endParaRPr lang="en-CA" dirty="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CA" b="1" dirty="0" smtClean="0">
                <a:solidFill>
                  <a:schemeClr val="bg2">
                    <a:lumMod val="90000"/>
                  </a:schemeClr>
                </a:solidFill>
              </a:rPr>
              <a:t>XVII. The ‘Ideal’ Possible Self</a:t>
            </a:r>
            <a:endParaRPr lang="en-CA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23224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CA" sz="4100" b="1" dirty="0" smtClean="0"/>
              <a:t>Questions:  </a:t>
            </a:r>
            <a:r>
              <a:rPr lang="en-CA" sz="4100" dirty="0" smtClean="0"/>
              <a:t>What are the mechanisms behind </a:t>
            </a:r>
            <a:r>
              <a:rPr lang="en-CA" sz="4100" dirty="0" err="1" smtClean="0"/>
              <a:t>Dornyei’s</a:t>
            </a:r>
            <a:r>
              <a:rPr lang="en-CA" sz="4100" dirty="0" smtClean="0"/>
              <a:t> (2009) ideal self?  </a:t>
            </a:r>
          </a:p>
          <a:p>
            <a:pPr>
              <a:buNone/>
            </a:pPr>
            <a:r>
              <a:rPr lang="en-CA" sz="4100" dirty="0" smtClean="0"/>
              <a:t>		     What makes a possible self ideal, realizable, stable and intrinsic?</a:t>
            </a:r>
          </a:p>
          <a:p>
            <a:pPr>
              <a:buNone/>
            </a:pPr>
            <a:r>
              <a:rPr lang="en-CA" sz="4100" dirty="0" smtClean="0"/>
              <a:t>The ideal self is based in </a:t>
            </a:r>
            <a:r>
              <a:rPr lang="en-CA" sz="4100" b="1" dirty="0" smtClean="0"/>
              <a:t>Platonic forms</a:t>
            </a:r>
            <a:r>
              <a:rPr lang="en-CA" sz="4100" dirty="0" smtClean="0"/>
              <a:t>:</a:t>
            </a:r>
          </a:p>
          <a:p>
            <a:r>
              <a:rPr lang="en-CA" sz="4100" dirty="0" smtClean="0"/>
              <a:t>P groups M experiences using object recognition; “I see circles”</a:t>
            </a:r>
          </a:p>
          <a:p>
            <a:r>
              <a:rPr lang="en-CA" sz="4100" dirty="0" smtClean="0"/>
              <a:t>T describes the essence of the object; “A circle is equidistant…”</a:t>
            </a:r>
          </a:p>
          <a:p>
            <a:r>
              <a:rPr lang="en-CA" sz="4100" dirty="0" smtClean="0"/>
              <a:t>The T theory adjusts the P fact through semantic shifting. </a:t>
            </a:r>
          </a:p>
          <a:p>
            <a:r>
              <a:rPr lang="en-CA" sz="4100" dirty="0" smtClean="0"/>
              <a:t>The adjusted P fact creates an invisible, ideal M image; “The perfect circle”</a:t>
            </a:r>
          </a:p>
          <a:p>
            <a:pPr>
              <a:buNone/>
            </a:pPr>
            <a:endParaRPr lang="en-CA" sz="11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971600" y="378904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Perceiver Category</a:t>
            </a:r>
            <a:endParaRPr lang="en-CA" dirty="0"/>
          </a:p>
        </p:txBody>
      </p:sp>
      <p:grpSp>
        <p:nvGrpSpPr>
          <p:cNvPr id="24" name="Group 23"/>
          <p:cNvGrpSpPr/>
          <p:nvPr/>
        </p:nvGrpSpPr>
        <p:grpSpPr>
          <a:xfrm>
            <a:off x="2987824" y="3718773"/>
            <a:ext cx="4104456" cy="646331"/>
            <a:chOff x="2987824" y="3718773"/>
            <a:chExt cx="4104456" cy="646331"/>
          </a:xfrm>
        </p:grpSpPr>
        <p:sp>
          <p:nvSpPr>
            <p:cNvPr id="12" name="TextBox 11"/>
            <p:cNvSpPr txBox="1"/>
            <p:nvPr/>
          </p:nvSpPr>
          <p:spPr>
            <a:xfrm>
              <a:off x="4211960" y="3718773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Teacher Theory: “A circle is equidistant from the center.”</a:t>
              </a:r>
              <a:endParaRPr lang="en-CA" dirty="0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2987824" y="3789040"/>
              <a:ext cx="1080120" cy="504056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164288" y="3861048"/>
            <a:ext cx="1656184" cy="1438419"/>
            <a:chOff x="7164288" y="3861048"/>
            <a:chExt cx="1656184" cy="1438419"/>
          </a:xfrm>
        </p:grpSpPr>
        <p:sp>
          <p:nvSpPr>
            <p:cNvPr id="20" name="Bent Arrow 19"/>
            <p:cNvSpPr/>
            <p:nvPr/>
          </p:nvSpPr>
          <p:spPr>
            <a:xfrm rot="5400000">
              <a:off x="7164288" y="3861048"/>
              <a:ext cx="792088" cy="792088"/>
            </a:xfrm>
            <a:prstGeom prst="ben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380312" y="4653136"/>
              <a:ext cx="1440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Semantic shifting</a:t>
              </a:r>
              <a:endParaRPr lang="en-CA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355976" y="4509120"/>
            <a:ext cx="3168352" cy="2088232"/>
            <a:chOff x="4355976" y="4653136"/>
            <a:chExt cx="3168352" cy="2088232"/>
          </a:xfrm>
        </p:grpSpPr>
        <p:sp>
          <p:nvSpPr>
            <p:cNvPr id="13" name="Flowchart: Delay 12"/>
            <p:cNvSpPr/>
            <p:nvPr/>
          </p:nvSpPr>
          <p:spPr>
            <a:xfrm>
              <a:off x="6372200" y="5949280"/>
              <a:ext cx="648072" cy="576064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Oval 13"/>
            <p:cNvSpPr/>
            <p:nvPr/>
          </p:nvSpPr>
          <p:spPr>
            <a:xfrm>
              <a:off x="4716016" y="5805264"/>
              <a:ext cx="720080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Decagon 14"/>
            <p:cNvSpPr/>
            <p:nvPr/>
          </p:nvSpPr>
          <p:spPr>
            <a:xfrm>
              <a:off x="5508104" y="4725144"/>
              <a:ext cx="648072" cy="720080"/>
            </a:xfrm>
            <a:prstGeom prst="dec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4355976" y="4653136"/>
              <a:ext cx="3168352" cy="2088232"/>
              <a:chOff x="4355976" y="4653136"/>
              <a:chExt cx="3168352" cy="2088232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4355976" y="4653136"/>
                <a:ext cx="3168352" cy="208823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580112" y="5126078"/>
                <a:ext cx="1839375" cy="1111234"/>
                <a:chOff x="5580112" y="5126078"/>
                <a:chExt cx="1839375" cy="1111234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5580112" y="5517232"/>
                  <a:ext cx="720080" cy="72008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2" name="Down Arrow 21"/>
                <p:cNvSpPr/>
                <p:nvPr/>
              </p:nvSpPr>
              <p:spPr>
                <a:xfrm rot="3598036">
                  <a:off x="6596552" y="4807198"/>
                  <a:ext cx="504056" cy="1141815"/>
                </a:xfrm>
                <a:prstGeom prst="downArrow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</p:grpSp>
      <p:grpSp>
        <p:nvGrpSpPr>
          <p:cNvPr id="28" name="Group 27"/>
          <p:cNvGrpSpPr/>
          <p:nvPr/>
        </p:nvGrpSpPr>
        <p:grpSpPr>
          <a:xfrm>
            <a:off x="539552" y="4509120"/>
            <a:ext cx="3168352" cy="2088232"/>
            <a:chOff x="539552" y="4509120"/>
            <a:chExt cx="3168352" cy="2088232"/>
          </a:xfrm>
        </p:grpSpPr>
        <p:sp>
          <p:nvSpPr>
            <p:cNvPr id="4" name="Flowchart: Delay 3"/>
            <p:cNvSpPr/>
            <p:nvPr/>
          </p:nvSpPr>
          <p:spPr>
            <a:xfrm>
              <a:off x="1187624" y="5445224"/>
              <a:ext cx="648072" cy="576064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Oval 4"/>
            <p:cNvSpPr/>
            <p:nvPr/>
          </p:nvSpPr>
          <p:spPr>
            <a:xfrm>
              <a:off x="2339752" y="5445224"/>
              <a:ext cx="720080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Decagon 5"/>
            <p:cNvSpPr/>
            <p:nvPr/>
          </p:nvSpPr>
          <p:spPr>
            <a:xfrm>
              <a:off x="1763688" y="4653136"/>
              <a:ext cx="648072" cy="720080"/>
            </a:xfrm>
            <a:prstGeom prst="dec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87624" y="6021288"/>
              <a:ext cx="208823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Mercy Experiences</a:t>
              </a:r>
              <a:endParaRPr lang="en-CA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539552" y="4509120"/>
              <a:ext cx="3168352" cy="20882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4644008" y="4581128"/>
            <a:ext cx="4032448" cy="20162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Oval 26"/>
          <p:cNvSpPr/>
          <p:nvPr/>
        </p:nvSpPr>
        <p:spPr>
          <a:xfrm>
            <a:off x="971600" y="4869160"/>
            <a:ext cx="2664296" cy="1584176"/>
          </a:xfrm>
          <a:prstGeom prst="ellipse">
            <a:avLst/>
          </a:prstGeom>
          <a:solidFill>
            <a:srgbClr val="FFFFCC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CA" b="1" dirty="0" smtClean="0">
                <a:solidFill>
                  <a:schemeClr val="bg2">
                    <a:lumMod val="90000"/>
                  </a:schemeClr>
                </a:solidFill>
              </a:rPr>
              <a:t>Divine Spirit—a Universal MMN</a:t>
            </a:r>
            <a:endParaRPr lang="en-CA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3970784" cy="2736304"/>
          </a:xfrm>
          <a:solidFill>
            <a:srgbClr val="FFFFCC"/>
          </a:solidFill>
        </p:spPr>
        <p:txBody>
          <a:bodyPr>
            <a:normAutofit fontScale="40000" lnSpcReduction="20000"/>
          </a:bodyPr>
          <a:lstStyle/>
          <a:p>
            <a:pPr algn="ctr">
              <a:buFont typeface="Arial" pitchFamily="34" charset="0"/>
              <a:buNone/>
            </a:pPr>
            <a:r>
              <a:rPr lang="en-CA" sz="4800" b="1" u="sng" dirty="0" smtClean="0"/>
              <a:t>Holy Spirit</a:t>
            </a:r>
          </a:p>
          <a:p>
            <a:r>
              <a:rPr lang="en-CA" sz="4800" dirty="0" smtClean="0"/>
              <a:t>Platonic forms come from facts </a:t>
            </a:r>
            <a:r>
              <a:rPr lang="en-CA" sz="4800" i="1" dirty="0" smtClean="0"/>
              <a:t>idealized</a:t>
            </a:r>
            <a:r>
              <a:rPr lang="en-CA" sz="4800" dirty="0" smtClean="0"/>
              <a:t> by Teacher thought</a:t>
            </a:r>
          </a:p>
          <a:p>
            <a:r>
              <a:rPr lang="en-CA" sz="4800" dirty="0" smtClean="0"/>
              <a:t>Teacher </a:t>
            </a:r>
            <a:r>
              <a:rPr lang="en-CA" sz="4800" i="1" dirty="0" smtClean="0"/>
              <a:t>theories</a:t>
            </a:r>
            <a:r>
              <a:rPr lang="en-CA" sz="4800" dirty="0" smtClean="0"/>
              <a:t> lead to more abstract Platonic forms</a:t>
            </a:r>
          </a:p>
          <a:p>
            <a:r>
              <a:rPr lang="en-CA" sz="4800" dirty="0" smtClean="0"/>
              <a:t>A </a:t>
            </a:r>
            <a:r>
              <a:rPr lang="en-CA" sz="4800" i="1" dirty="0" smtClean="0"/>
              <a:t>universal</a:t>
            </a:r>
            <a:r>
              <a:rPr lang="en-CA" sz="4800" dirty="0" smtClean="0"/>
              <a:t> Teacher theory leads to Plato’s form of the Good</a:t>
            </a:r>
          </a:p>
          <a:p>
            <a:r>
              <a:rPr lang="en-CA" sz="4800" dirty="0" smtClean="0"/>
              <a:t>This is the image of a Spirit of Truth that comes from God</a:t>
            </a:r>
          </a:p>
          <a:p>
            <a:r>
              <a:rPr lang="en-CA" sz="4800" dirty="0" smtClean="0"/>
              <a:t>The structure is </a:t>
            </a:r>
            <a:r>
              <a:rPr lang="en-CA" sz="4800" i="1" dirty="0" smtClean="0"/>
              <a:t>internal</a:t>
            </a:r>
          </a:p>
          <a:p>
            <a:pPr>
              <a:buNone/>
            </a:pPr>
            <a:endParaRPr lang="en-CA" sz="1100" dirty="0" smtClean="0"/>
          </a:p>
        </p:txBody>
      </p:sp>
      <p:grpSp>
        <p:nvGrpSpPr>
          <p:cNvPr id="36" name="Group 35"/>
          <p:cNvGrpSpPr/>
          <p:nvPr/>
        </p:nvGrpSpPr>
        <p:grpSpPr>
          <a:xfrm>
            <a:off x="1547664" y="5733256"/>
            <a:ext cx="1440160" cy="504056"/>
            <a:chOff x="1259632" y="5445224"/>
            <a:chExt cx="1440160" cy="504056"/>
          </a:xfrm>
        </p:grpSpPr>
        <p:sp>
          <p:nvSpPr>
            <p:cNvPr id="16" name="Oval 15"/>
            <p:cNvSpPr/>
            <p:nvPr/>
          </p:nvSpPr>
          <p:spPr>
            <a:xfrm>
              <a:off x="1259632" y="5445224"/>
              <a:ext cx="458233" cy="471777"/>
            </a:xfrm>
            <a:prstGeom prst="ellipse">
              <a:avLst/>
            </a:prstGeom>
            <a:solidFill>
              <a:srgbClr val="FFC0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195736" y="5445224"/>
              <a:ext cx="504056" cy="504056"/>
            </a:xfrm>
            <a:prstGeom prst="rect">
              <a:avLst/>
            </a:prstGeom>
            <a:solidFill>
              <a:srgbClr val="FFC0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5576" y="4335487"/>
            <a:ext cx="309634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/>
              <a:t>Holy Spirit</a:t>
            </a:r>
            <a:endParaRPr lang="en-CA" sz="24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1187624" y="5157192"/>
            <a:ext cx="2016224" cy="504056"/>
            <a:chOff x="827584" y="4869160"/>
            <a:chExt cx="2016224" cy="504056"/>
          </a:xfrm>
        </p:grpSpPr>
        <p:sp>
          <p:nvSpPr>
            <p:cNvPr id="30" name="Rectangle 29"/>
            <p:cNvSpPr/>
            <p:nvPr/>
          </p:nvSpPr>
          <p:spPr>
            <a:xfrm>
              <a:off x="1979712" y="4869160"/>
              <a:ext cx="864096" cy="504056"/>
            </a:xfrm>
            <a:prstGeom prst="rect">
              <a:avLst/>
            </a:prstGeom>
            <a:solidFill>
              <a:srgbClr val="FFC0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b="1" dirty="0" smtClean="0">
                  <a:solidFill>
                    <a:schemeClr val="tx1"/>
                  </a:solidFill>
                </a:rPr>
                <a:t>Justice</a:t>
              </a:r>
              <a:endParaRPr lang="en-CA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827584" y="4869160"/>
              <a:ext cx="936104" cy="471777"/>
            </a:xfrm>
            <a:prstGeom prst="ellipse">
              <a:avLst/>
            </a:prstGeom>
            <a:solidFill>
              <a:srgbClr val="FFC0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b="1" i="1" dirty="0" smtClean="0">
                  <a:solidFill>
                    <a:schemeClr val="tx1"/>
                  </a:solidFill>
                </a:rPr>
                <a:t>Love</a:t>
              </a:r>
              <a:endParaRPr lang="en-CA" b="1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076056" y="4005064"/>
            <a:ext cx="309634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/>
              <a:t>Spirit of the World</a:t>
            </a:r>
            <a:endParaRPr lang="en-CA" sz="2400" dirty="0"/>
          </a:p>
        </p:txBody>
      </p:sp>
      <p:pic>
        <p:nvPicPr>
          <p:cNvPr id="1030" name="Picture 6" descr="C:\Users\Lorin\AppData\Local\Microsoft\Windows\Temporary Internet Files\Content.IE5\X3PMNMY4\MC90043765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725144"/>
            <a:ext cx="1728192" cy="1728192"/>
          </a:xfrm>
          <a:prstGeom prst="rect">
            <a:avLst/>
          </a:prstGeom>
          <a:noFill/>
        </p:spPr>
      </p:pic>
      <p:sp>
        <p:nvSpPr>
          <p:cNvPr id="40" name="Content Placeholder 2"/>
          <p:cNvSpPr txBox="1">
            <a:spLocks/>
          </p:cNvSpPr>
          <p:nvPr/>
        </p:nvSpPr>
        <p:spPr>
          <a:xfrm>
            <a:off x="4716016" y="1484784"/>
            <a:ext cx="3970784" cy="24482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4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Spirit of the World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CA" sz="4100" dirty="0" smtClean="0"/>
              <a:t>We live in an environment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CA" sz="4100" dirty="0" smtClean="0"/>
              <a:t>Nature, city, society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CA" sz="4100" dirty="0" smtClean="0"/>
              <a:t>This creates an image of universality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4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CA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structure is </a:t>
            </a:r>
            <a:r>
              <a:rPr kumimoji="0" lang="en-CA" sz="4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external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CA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2" name="Picture 8" descr="C:\Users\Lorin\AppData\Local\Microsoft\Windows\Temporary Internet Files\Content.IE5\D3GRNBWC\MC90007108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9764" y="4725144"/>
            <a:ext cx="1852676" cy="18212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7" grpId="0" animBg="1"/>
      <p:bldP spid="3" grpId="0" uiExpand="1" build="p" animBg="1"/>
      <p:bldP spid="28" grpId="0" animBg="1"/>
      <p:bldP spid="38" grpId="0" animBg="1"/>
      <p:bldP spid="40" grpId="0" uiExpand="1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CA" b="1" dirty="0" smtClean="0">
                <a:solidFill>
                  <a:schemeClr val="bg2">
                    <a:lumMod val="90000"/>
                  </a:schemeClr>
                </a:solidFill>
              </a:rPr>
              <a:t>Platonic Forms and Identity</a:t>
            </a:r>
            <a:endParaRPr lang="en-CA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852935"/>
            <a:ext cx="4032448" cy="23762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CA" sz="3300" dirty="0" smtClean="0"/>
              <a:t>Platonic forms idealize reality</a:t>
            </a:r>
          </a:p>
          <a:p>
            <a:pPr lvl="1"/>
            <a:r>
              <a:rPr lang="en-CA" sz="2900" dirty="0" smtClean="0"/>
              <a:t>‘Thy will be done…’</a:t>
            </a:r>
          </a:p>
          <a:p>
            <a:r>
              <a:rPr lang="en-CA" sz="3300" dirty="0" smtClean="0"/>
              <a:t>The ideal self </a:t>
            </a:r>
            <a:r>
              <a:rPr lang="en-CA" sz="3300" b="1" dirty="0" smtClean="0"/>
              <a:t>motivates</a:t>
            </a:r>
            <a:r>
              <a:rPr lang="en-CA" sz="3300" dirty="0" smtClean="0"/>
              <a:t> the actual self</a:t>
            </a:r>
          </a:p>
          <a:p>
            <a:pPr lvl="1"/>
            <a:r>
              <a:rPr lang="en-CA" sz="2900" dirty="0" smtClean="0"/>
              <a:t>Migration &amp; mass media expand imagined communities </a:t>
            </a:r>
            <a:r>
              <a:rPr lang="en-CA" dirty="0" smtClean="0"/>
              <a:t>(</a:t>
            </a:r>
            <a:r>
              <a:rPr lang="en-CA" dirty="0" err="1" smtClean="0"/>
              <a:t>Kanno</a:t>
            </a:r>
            <a:r>
              <a:rPr lang="en-CA" dirty="0" smtClean="0"/>
              <a:t> and Norton, 2003)</a:t>
            </a:r>
          </a:p>
          <a:p>
            <a:pPr lvl="1"/>
            <a:endParaRPr lang="en-CA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2852936"/>
            <a:ext cx="3966592" cy="237626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CA" sz="3300" dirty="0" smtClean="0"/>
              <a:t>Platonic forms must be realized</a:t>
            </a:r>
          </a:p>
          <a:p>
            <a:pPr lvl="1"/>
            <a:r>
              <a:rPr lang="en-CA" sz="2900" dirty="0" smtClean="0"/>
              <a:t>‘…on earth as in heaven’</a:t>
            </a:r>
          </a:p>
          <a:p>
            <a:r>
              <a:rPr lang="en-CA" sz="3300" dirty="0" smtClean="0"/>
              <a:t>The actual self </a:t>
            </a:r>
            <a:r>
              <a:rPr lang="en-CA" sz="3300" b="1" dirty="0" smtClean="0"/>
              <a:t>realizes</a:t>
            </a:r>
            <a:r>
              <a:rPr lang="en-CA" sz="3300" dirty="0" smtClean="0"/>
              <a:t> the ideal self </a:t>
            </a:r>
            <a:r>
              <a:rPr lang="en-CA" sz="2400" dirty="0" smtClean="0"/>
              <a:t>(</a:t>
            </a:r>
            <a:r>
              <a:rPr lang="en-CA" sz="2400" dirty="0" err="1" smtClean="0"/>
              <a:t>Dornyei</a:t>
            </a:r>
            <a:r>
              <a:rPr lang="en-CA" sz="2400" dirty="0" smtClean="0"/>
              <a:t>, 2009, p. 18)</a:t>
            </a:r>
          </a:p>
          <a:p>
            <a:pPr lvl="1"/>
            <a:r>
              <a:rPr lang="en-CA" dirty="0" smtClean="0"/>
              <a:t>Use facts to apply ideal self to specific situation</a:t>
            </a:r>
          </a:p>
          <a:p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1484784"/>
            <a:ext cx="6192688" cy="126188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/>
              <a:t>Utopia = </a:t>
            </a:r>
            <a:r>
              <a:rPr lang="en-CA" sz="3600" dirty="0" err="1" smtClean="0"/>
              <a:t>eu-topia</a:t>
            </a:r>
            <a:r>
              <a:rPr lang="en-CA" sz="3600" dirty="0" smtClean="0"/>
              <a:t> + </a:t>
            </a:r>
            <a:r>
              <a:rPr lang="en-CA" sz="3600" dirty="0" err="1" smtClean="0"/>
              <a:t>ou-topia</a:t>
            </a:r>
            <a:endParaRPr lang="en-CA" sz="3600" dirty="0" smtClean="0"/>
          </a:p>
          <a:p>
            <a:r>
              <a:rPr lang="en-CA" sz="1600" dirty="0" smtClean="0"/>
              <a:t>                                           (good)                                  (not)</a:t>
            </a:r>
          </a:p>
          <a:p>
            <a:pPr algn="ctr"/>
            <a:r>
              <a:rPr lang="en-CA" sz="2400" dirty="0" smtClean="0"/>
              <a:t>             Combines idealism with realism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5445224"/>
            <a:ext cx="8208912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/>
              <a:t>What is thought of as a Platonic form is often a more socially approved form of ought self</a:t>
            </a:r>
            <a:endParaRPr lang="en-CA" sz="2800" dirty="0"/>
          </a:p>
        </p:txBody>
      </p:sp>
      <p:sp>
        <p:nvSpPr>
          <p:cNvPr id="9" name="Down Arrow 8"/>
          <p:cNvSpPr/>
          <p:nvPr/>
        </p:nvSpPr>
        <p:spPr>
          <a:xfrm rot="1485770">
            <a:off x="2395378" y="2133307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Down Arrow 10"/>
          <p:cNvSpPr/>
          <p:nvPr/>
        </p:nvSpPr>
        <p:spPr>
          <a:xfrm rot="20143750">
            <a:off x="6822545" y="2132621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 animBg="1"/>
      <p:bldP spid="4" grpId="0" uiExpand="1" build="p" animBg="1"/>
      <p:bldP spid="7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chemeClr val="bg2">
                    <a:lumMod val="90000"/>
                  </a:schemeClr>
                </a:solidFill>
              </a:rPr>
              <a:t>XVIII. Third Culture Kids </a:t>
            </a:r>
            <a:r>
              <a:rPr lang="en-CA" sz="2700" b="1" dirty="0" smtClean="0">
                <a:solidFill>
                  <a:schemeClr val="bg2">
                    <a:lumMod val="90000"/>
                  </a:schemeClr>
                </a:solidFill>
              </a:rPr>
              <a:t>(Pollock, 2009)</a:t>
            </a:r>
            <a:endParaRPr lang="en-CA" sz="27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4040188" cy="1296144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/>
          <a:p>
            <a:r>
              <a:rPr lang="en-CA" dirty="0" smtClean="0"/>
              <a:t>Dislocated MNNs in childhood</a:t>
            </a:r>
          </a:p>
          <a:p>
            <a:pPr lvl="1"/>
            <a:r>
              <a:rPr lang="en-CA" dirty="0" smtClean="0"/>
              <a:t>New incompatible MMNs; </a:t>
            </a:r>
            <a:br>
              <a:rPr lang="en-CA" dirty="0" smtClean="0"/>
            </a:br>
            <a:r>
              <a:rPr lang="en-CA" dirty="0" smtClean="0"/>
              <a:t>different = bad; I am bad!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852936"/>
            <a:ext cx="4040188" cy="3672408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CA" sz="2400" b="1" dirty="0" smtClean="0"/>
              <a:t>Core</a:t>
            </a:r>
          </a:p>
          <a:p>
            <a:r>
              <a:rPr lang="en-CA" dirty="0" smtClean="0"/>
              <a:t>Less mature than average</a:t>
            </a:r>
          </a:p>
          <a:p>
            <a:r>
              <a:rPr lang="en-CA" sz="2400" dirty="0" smtClean="0"/>
              <a:t>Emotions inhibit P thought</a:t>
            </a:r>
          </a:p>
          <a:p>
            <a:r>
              <a:rPr lang="en-CA" dirty="0" smtClean="0"/>
              <a:t>Suppress painful memories</a:t>
            </a:r>
          </a:p>
          <a:p>
            <a:r>
              <a:rPr lang="en-CA" sz="2400" dirty="0" err="1" smtClean="0"/>
              <a:t>Habermas</a:t>
            </a:r>
            <a:r>
              <a:rPr lang="en-CA" sz="2400" dirty="0" smtClean="0"/>
              <a:t>’ first stage</a:t>
            </a:r>
          </a:p>
          <a:p>
            <a:r>
              <a:rPr lang="en-CA" sz="2400" dirty="0" smtClean="0"/>
              <a:t>Poor sense of identity</a:t>
            </a:r>
          </a:p>
          <a:p>
            <a:r>
              <a:rPr lang="en-CA" dirty="0" smtClean="0"/>
              <a:t>Delayed teen rebellion</a:t>
            </a:r>
            <a:endParaRPr lang="en-CA" sz="2000" dirty="0" smtClean="0"/>
          </a:p>
          <a:p>
            <a:r>
              <a:rPr lang="en-CA" sz="2400" dirty="0" smtClean="0"/>
              <a:t>Multi-cultural chameleon</a:t>
            </a:r>
          </a:p>
          <a:p>
            <a:endParaRPr lang="en-CA" sz="2000" dirty="0" smtClean="0"/>
          </a:p>
          <a:p>
            <a:pPr>
              <a:buNone/>
            </a:pPr>
            <a:endParaRPr lang="en-CA" sz="2400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4008" y="1484784"/>
            <a:ext cx="4041775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CA" dirty="0" smtClean="0"/>
              <a:t>Under ‘sending organization’</a:t>
            </a:r>
          </a:p>
          <a:p>
            <a:r>
              <a:rPr lang="en-CA" sz="2200" dirty="0" smtClean="0"/>
              <a:t>	Live under TMN</a:t>
            </a:r>
            <a:br>
              <a:rPr lang="en-CA" sz="2200" dirty="0" smtClean="0"/>
            </a:br>
            <a:endParaRPr lang="en-CA" sz="2200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2852936"/>
            <a:ext cx="4041775" cy="367240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CA" b="1" dirty="0" smtClean="0"/>
              <a:t>Periphery</a:t>
            </a:r>
          </a:p>
          <a:p>
            <a:r>
              <a:rPr lang="en-CA" dirty="0" smtClean="0"/>
              <a:t>More mature than average</a:t>
            </a:r>
          </a:p>
          <a:p>
            <a:r>
              <a:rPr lang="en-CA" dirty="0" smtClean="0"/>
              <a:t>P learns cross-cultural facts</a:t>
            </a:r>
          </a:p>
          <a:p>
            <a:r>
              <a:rPr lang="en-CA" dirty="0" smtClean="0"/>
              <a:t>T gains understanding</a:t>
            </a:r>
          </a:p>
          <a:p>
            <a:r>
              <a:rPr lang="en-CA" dirty="0" err="1" smtClean="0"/>
              <a:t>Habermas</a:t>
            </a:r>
            <a:r>
              <a:rPr lang="en-CA" dirty="0" smtClean="0"/>
              <a:t>’ second stage</a:t>
            </a:r>
          </a:p>
          <a:p>
            <a:r>
              <a:rPr lang="en-CA" dirty="0" smtClean="0"/>
              <a:t>Confident and flexible</a:t>
            </a:r>
          </a:p>
          <a:p>
            <a:r>
              <a:rPr lang="en-CA" dirty="0" smtClean="0"/>
              <a:t>Platonic form of culture</a:t>
            </a:r>
          </a:p>
          <a:p>
            <a:pPr lvl="1"/>
            <a:r>
              <a:rPr lang="en-CA" dirty="0" smtClean="0"/>
              <a:t>81% of TCKs earn at least Bachelor’s degrees  vs. 21%</a:t>
            </a:r>
            <a:r>
              <a:rPr lang="en-CA" sz="1000" dirty="0" smtClean="0"/>
              <a:t> </a:t>
            </a:r>
            <a:r>
              <a:rPr lang="en-CA" sz="1400" dirty="0" smtClean="0"/>
              <a:t>(Cottrell &amp; </a:t>
            </a:r>
            <a:r>
              <a:rPr lang="en-CA" sz="1400" dirty="0" err="1" smtClean="0"/>
              <a:t>Unseem</a:t>
            </a:r>
            <a:r>
              <a:rPr lang="en-CA" sz="1400" dirty="0" smtClean="0"/>
              <a:t>, 1993)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3275856" y="2852936"/>
            <a:ext cx="230425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CA" sz="2400" i="1" dirty="0" smtClean="0"/>
              <a:t>Uneven Maturity</a:t>
            </a:r>
            <a:endParaRPr lang="en-CA" sz="2400" i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CA" b="1" dirty="0" smtClean="0"/>
              <a:t>Cognitive Styles vs. Modules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453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CA" b="1" dirty="0" smtClean="0"/>
              <a:t>Cognitive Styles</a:t>
            </a:r>
          </a:p>
          <a:p>
            <a:pPr lvl="1"/>
            <a:r>
              <a:rPr lang="en-CA" dirty="0" smtClean="0"/>
              <a:t>Each name describes a type of person</a:t>
            </a:r>
          </a:p>
          <a:p>
            <a:pPr lvl="1"/>
            <a:r>
              <a:rPr lang="en-CA" dirty="0" smtClean="0"/>
              <a:t>The traits came from observing people</a:t>
            </a:r>
          </a:p>
          <a:p>
            <a:r>
              <a:rPr lang="en-CA" b="1" dirty="0" smtClean="0"/>
              <a:t>Cognitive Modules</a:t>
            </a:r>
          </a:p>
          <a:p>
            <a:pPr lvl="1"/>
            <a:r>
              <a:rPr lang="en-CA" dirty="0" smtClean="0"/>
              <a:t>Each name describes a part of the mind</a:t>
            </a:r>
          </a:p>
          <a:p>
            <a:pPr lvl="1"/>
            <a:r>
              <a:rPr lang="en-CA" dirty="0" smtClean="0"/>
              <a:t>Every person has all seven modules</a:t>
            </a:r>
          </a:p>
          <a:p>
            <a:pPr lvl="1"/>
            <a:r>
              <a:rPr lang="en-CA" dirty="0" smtClean="0"/>
              <a:t>Each cognitive style ‘lives’ in a module</a:t>
            </a:r>
          </a:p>
          <a:p>
            <a:r>
              <a:rPr lang="en-CA" b="1" dirty="0" smtClean="0"/>
              <a:t>Cognitive Development</a:t>
            </a:r>
          </a:p>
          <a:p>
            <a:pPr lvl="1"/>
            <a:r>
              <a:rPr lang="en-CA" dirty="0" smtClean="0"/>
              <a:t>The goal is to become </a:t>
            </a:r>
            <a:r>
              <a:rPr lang="en-CA" i="1" dirty="0" smtClean="0"/>
              <a:t>mentally whole</a:t>
            </a:r>
            <a:endParaRPr lang="en-CA" i="1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412776"/>
            <a:ext cx="6984776" cy="151216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CA" sz="3800" b="1" u="sng" dirty="0" smtClean="0"/>
              <a:t>Understand the </a:t>
            </a:r>
            <a:r>
              <a:rPr lang="en-CA" sz="3800" b="1" i="1" u="sng" dirty="0" smtClean="0"/>
              <a:t>External</a:t>
            </a:r>
            <a:r>
              <a:rPr lang="en-CA" sz="3800" b="1" u="sng" dirty="0" smtClean="0"/>
              <a:t> Situation (</a:t>
            </a:r>
            <a:r>
              <a:rPr lang="en-CA" sz="3800" b="1" u="sng" dirty="0" err="1" smtClean="0"/>
              <a:t>Fairclough</a:t>
            </a:r>
            <a:r>
              <a:rPr lang="en-CA" sz="3800" b="1" u="sng" dirty="0" smtClean="0"/>
              <a:t>, 1999)</a:t>
            </a:r>
          </a:p>
          <a:p>
            <a:r>
              <a:rPr lang="en-CA" sz="3300" dirty="0" smtClean="0"/>
              <a:t>TCKs experienced childhood cultural power struggles</a:t>
            </a:r>
          </a:p>
          <a:p>
            <a:r>
              <a:rPr lang="en-CA" sz="3300" dirty="0" smtClean="0"/>
              <a:t>TCKs both lived under ideology and proclaimed ideology</a:t>
            </a:r>
          </a:p>
          <a:p>
            <a:r>
              <a:rPr lang="en-CA" sz="3300" dirty="0" smtClean="0"/>
              <a:t>One either submits to messages or struggles against them</a:t>
            </a:r>
          </a:p>
          <a:p>
            <a:r>
              <a:rPr lang="en-CA" sz="3300" i="1" dirty="0" smtClean="0"/>
              <a:t>How can I proclaim my message more effectively?</a:t>
            </a:r>
          </a:p>
          <a:p>
            <a:endParaRPr lang="en-CA" sz="29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chemeClr val="bg2">
                    <a:lumMod val="90000"/>
                  </a:schemeClr>
                </a:solidFill>
              </a:rPr>
              <a:t>TCK: Three Possible Viewpoints</a:t>
            </a:r>
            <a:endParaRPr lang="en-CA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91680" y="2996952"/>
            <a:ext cx="6995120" cy="1728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sz="2300" b="1" u="sng" dirty="0" smtClean="0"/>
              <a:t>Understand the </a:t>
            </a:r>
            <a:r>
              <a:rPr lang="en-CA" sz="2300" b="1" i="1" u="sng" dirty="0" smtClean="0"/>
              <a:t>Internal</a:t>
            </a:r>
            <a:r>
              <a:rPr lang="en-CA" sz="2300" b="1" u="sng" dirty="0" smtClean="0"/>
              <a:t> Situation (Pollock, 2009)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CA" sz="1900" dirty="0" smtClean="0"/>
              <a:t>Traumatized childish MMNs need to be labeled and understood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CA" sz="1900" dirty="0" smtClean="0"/>
              <a:t>Understanding comforts but leaves core MMNs unchanged</a:t>
            </a:r>
          </a:p>
          <a:p>
            <a:pPr marL="8001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CA" sz="1900" dirty="0" smtClean="0"/>
              <a:t>‘Migratory instinct’; air of superiority; lack of identity; </a:t>
            </a:r>
          </a:p>
          <a:p>
            <a:pPr marL="8001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CA" sz="1900" dirty="0" smtClean="0"/>
              <a:t>TCK -&gt; Adult TCK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CA" sz="1900" i="1" dirty="0" smtClean="0"/>
              <a:t>How did proclaiming a message affect me?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en-CA" sz="30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91680" y="4797152"/>
            <a:ext cx="6995120" cy="1800200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3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Understanding to </a:t>
            </a:r>
            <a:r>
              <a:rPr kumimoji="0" lang="en-CA" sz="33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Transform</a:t>
            </a:r>
            <a:r>
              <a:rPr kumimoji="0" lang="en-CA" sz="3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Personal Identity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CA" sz="2900" dirty="0" smtClean="0"/>
              <a:t>TMNs helped to transform peripheral MMNs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CA" sz="2900" dirty="0" smtClean="0"/>
              <a:t>This peripheral maturity can be extended to core MMNs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CA" sz="2900" dirty="0" smtClean="0"/>
              <a:t>Acquire cross-cultural Perceiver facts about people &amp; identity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CA" sz="2900" dirty="0" smtClean="0"/>
              <a:t>Follow a cross-cultural meta-culture by means of Platonic forms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CA" sz="2900" i="1" dirty="0" smtClean="0"/>
              <a:t>How can understanding the message transform us?</a:t>
            </a:r>
          </a:p>
        </p:txBody>
      </p:sp>
      <p:sp>
        <p:nvSpPr>
          <p:cNvPr id="7" name="Oval 6"/>
          <p:cNvSpPr/>
          <p:nvPr/>
        </p:nvSpPr>
        <p:spPr>
          <a:xfrm>
            <a:off x="323528" y="4941168"/>
            <a:ext cx="129614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/>
              <a:t>MMN</a:t>
            </a:r>
            <a:endParaRPr lang="en-CA" sz="2400" b="1" dirty="0"/>
          </a:p>
        </p:txBody>
      </p:sp>
      <p:sp>
        <p:nvSpPr>
          <p:cNvPr id="8" name="Oval 7"/>
          <p:cNvSpPr/>
          <p:nvPr/>
        </p:nvSpPr>
        <p:spPr>
          <a:xfrm>
            <a:off x="323528" y="1916832"/>
            <a:ext cx="1296144" cy="720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solidFill>
                  <a:schemeClr val="tx1"/>
                </a:solidFill>
              </a:rPr>
              <a:t>TMN</a:t>
            </a:r>
            <a:endParaRPr lang="en-CA" sz="2400" b="1" dirty="0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755576" y="2924944"/>
            <a:ext cx="504056" cy="172819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179512" y="4869160"/>
            <a:ext cx="1503784" cy="872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/>
              <a:t>SOCIETY</a:t>
            </a:r>
            <a:endParaRPr lang="en-CA" sz="2000" b="1" dirty="0"/>
          </a:p>
        </p:txBody>
      </p:sp>
      <p:sp>
        <p:nvSpPr>
          <p:cNvPr id="11" name="Up Arrow 10"/>
          <p:cNvSpPr/>
          <p:nvPr/>
        </p:nvSpPr>
        <p:spPr>
          <a:xfrm>
            <a:off x="755576" y="2852936"/>
            <a:ext cx="432048" cy="1728192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8" presetClass="emph" presetSubtype="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/>
      <p:bldP spid="4" grpId="1" uiExpand="1" build="allAtOnce" animBg="1"/>
      <p:bldP spid="6" grpId="0" uiExpand="1" build="p" animBg="1"/>
      <p:bldP spid="7" grpId="0" animBg="1"/>
      <p:bldP spid="7" grpId="1" animBg="1"/>
      <p:bldP spid="7" grpId="2" animBg="1"/>
      <p:bldP spid="8" grpId="1" animBg="1"/>
      <p:bldP spid="8" grpId="2" animBg="1"/>
      <p:bldP spid="8" grpId="3" animBg="1"/>
      <p:bldP spid="8" grpId="4" animBg="1"/>
      <p:bldP spid="8" grpId="5" animBg="1"/>
      <p:bldP spid="9" grpId="0" animBg="1"/>
      <p:bldP spid="9" grpId="1" animBg="1"/>
      <p:bldP spid="9" grpId="2" animBg="1"/>
      <p:bldP spid="9" grpId="3" animBg="1"/>
      <p:bldP spid="10" grpId="1" animBg="1"/>
      <p:bldP spid="10" grpId="2" animBg="1"/>
      <p:bldP spid="10" grpId="3" animBg="1"/>
      <p:bldP spid="10" grpId="4" animBg="1"/>
      <p:bldP spid="10" grpId="5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chemeClr val="bg2">
                    <a:lumMod val="90000"/>
                  </a:schemeClr>
                </a:solidFill>
              </a:rPr>
              <a:t>XIX. EFL vs. EIL </a:t>
            </a:r>
            <a:r>
              <a:rPr lang="en-CA" sz="2700" b="1" dirty="0" smtClean="0">
                <a:solidFill>
                  <a:schemeClr val="bg2">
                    <a:lumMod val="90000"/>
                  </a:schemeClr>
                </a:solidFill>
              </a:rPr>
              <a:t>(Matsuda, 2012)</a:t>
            </a:r>
            <a:endParaRPr lang="en-CA" sz="27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4040188" cy="1152128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CA" sz="3200" dirty="0" smtClean="0"/>
              <a:t>EFL: </a:t>
            </a:r>
          </a:p>
          <a:p>
            <a:pPr algn="ctr"/>
            <a:r>
              <a:rPr lang="en-CA" dirty="0" smtClean="0"/>
              <a:t>Linked to cultural MMNs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708920"/>
            <a:ext cx="4040188" cy="28083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CA" sz="2400" dirty="0" smtClean="0"/>
              <a:t>Teach </a:t>
            </a:r>
            <a:r>
              <a:rPr lang="en-CA" dirty="0" smtClean="0"/>
              <a:t>native accent</a:t>
            </a:r>
          </a:p>
          <a:p>
            <a:r>
              <a:rPr lang="en-CA" dirty="0" smtClean="0"/>
              <a:t>Learn local idioms</a:t>
            </a:r>
          </a:p>
          <a:p>
            <a:r>
              <a:rPr lang="en-CA" dirty="0" smtClean="0"/>
              <a:t>Embrace local culture</a:t>
            </a:r>
          </a:p>
          <a:p>
            <a:r>
              <a:rPr lang="en-CA" dirty="0" smtClean="0"/>
              <a:t>Become </a:t>
            </a:r>
            <a:r>
              <a:rPr lang="en-CA" i="1" dirty="0" smtClean="0"/>
              <a:t>multi</a:t>
            </a:r>
            <a:r>
              <a:rPr lang="en-CA" dirty="0" smtClean="0"/>
              <a:t>-cultural</a:t>
            </a:r>
          </a:p>
          <a:p>
            <a:r>
              <a:rPr lang="en-CA" dirty="0" smtClean="0"/>
              <a:t>Follow inner-circle countries</a:t>
            </a:r>
          </a:p>
          <a:p>
            <a:r>
              <a:rPr lang="en-CA" dirty="0" smtClean="0"/>
              <a:t>Adopt new identity</a:t>
            </a:r>
            <a:endParaRPr lang="en-CA" sz="2400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4008" y="1484784"/>
            <a:ext cx="4041775" cy="1152128"/>
          </a:xfrm>
          <a:solidFill>
            <a:srgbClr val="92D050"/>
          </a:solidFill>
        </p:spPr>
        <p:txBody>
          <a:bodyPr anchor="ctr">
            <a:normAutofit/>
          </a:bodyPr>
          <a:lstStyle/>
          <a:p>
            <a:pPr algn="ctr"/>
            <a:r>
              <a:rPr lang="en-CA" sz="3200" dirty="0" smtClean="0"/>
              <a:t>EIL: </a:t>
            </a:r>
          </a:p>
          <a:p>
            <a:pPr algn="ctr"/>
            <a:r>
              <a:rPr lang="en-CA" dirty="0" smtClean="0"/>
              <a:t>Linked to Int’l TMNs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2708920"/>
            <a:ext cx="4041775" cy="280831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CA" dirty="0" smtClean="0"/>
              <a:t>Emphasize intelligibility</a:t>
            </a:r>
          </a:p>
          <a:p>
            <a:r>
              <a:rPr lang="en-CA" dirty="0" smtClean="0"/>
              <a:t>Minimize idioms</a:t>
            </a:r>
          </a:p>
          <a:p>
            <a:r>
              <a:rPr lang="en-CA" dirty="0" smtClean="0"/>
              <a:t>Pursue int’l culture</a:t>
            </a:r>
          </a:p>
          <a:p>
            <a:r>
              <a:rPr lang="en-CA" dirty="0" smtClean="0"/>
              <a:t>Become </a:t>
            </a:r>
            <a:r>
              <a:rPr lang="en-CA" i="1" dirty="0" smtClean="0"/>
              <a:t>cross</a:t>
            </a:r>
            <a:r>
              <a:rPr lang="en-CA" dirty="0" smtClean="0"/>
              <a:t>-cultural</a:t>
            </a:r>
          </a:p>
          <a:p>
            <a:r>
              <a:rPr lang="en-CA" dirty="0" smtClean="0"/>
              <a:t>Pursue ‘utopia’</a:t>
            </a:r>
          </a:p>
          <a:p>
            <a:r>
              <a:rPr lang="en-CA" sz="2300" dirty="0" smtClean="0"/>
              <a:t>Guide actual self by ideal self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5589240"/>
            <a:ext cx="8208912" cy="107721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/>
              <a:t>L2 learners naturally view English as an international language of communication that is separate from local language and culture. </a:t>
            </a:r>
            <a:r>
              <a:rPr lang="en-CA" sz="1600" dirty="0" smtClean="0"/>
              <a:t>(</a:t>
            </a:r>
            <a:r>
              <a:rPr lang="en-CA" sz="1600" dirty="0" err="1" smtClean="0"/>
              <a:t>Kumaravadivelu</a:t>
            </a:r>
            <a:r>
              <a:rPr lang="en-CA" sz="1600" dirty="0" smtClean="0"/>
              <a:t>, 2012)</a:t>
            </a:r>
            <a:endParaRPr lang="en-CA" sz="1600" i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016224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 fontScale="70000" lnSpcReduction="20000"/>
          </a:bodyPr>
          <a:lstStyle/>
          <a:p>
            <a:pPr lvl="0" algn="ctr">
              <a:buNone/>
            </a:pPr>
            <a:r>
              <a:rPr lang="en-CA" sz="3600" b="1" u="sng" dirty="0" smtClean="0"/>
              <a:t>Cognitive Viewpoint</a:t>
            </a:r>
          </a:p>
          <a:p>
            <a:pPr lvl="0"/>
            <a:r>
              <a:rPr lang="en-CA" dirty="0" smtClean="0"/>
              <a:t>EIL is guided by int’l TMN, not cultural MMNs</a:t>
            </a:r>
          </a:p>
          <a:p>
            <a:r>
              <a:rPr lang="en-CA" dirty="0" smtClean="0"/>
              <a:t>NNS </a:t>
            </a:r>
            <a:r>
              <a:rPr lang="en-CA" dirty="0" smtClean="0">
                <a:sym typeface="Wingdings" pitchFamily="2" charset="2"/>
              </a:rPr>
              <a:t> </a:t>
            </a:r>
            <a:r>
              <a:rPr lang="en-CA" dirty="0" smtClean="0"/>
              <a:t>a </a:t>
            </a:r>
            <a:r>
              <a:rPr lang="en-CA" i="1" dirty="0" smtClean="0"/>
              <a:t>cognitive</a:t>
            </a:r>
            <a:r>
              <a:rPr lang="en-CA" dirty="0" smtClean="0"/>
              <a:t> advantage—views English cross-culturally</a:t>
            </a:r>
          </a:p>
          <a:p>
            <a:r>
              <a:rPr lang="en-CA" dirty="0" smtClean="0"/>
              <a:t>Inner circle NS </a:t>
            </a:r>
            <a:r>
              <a:rPr lang="en-CA" dirty="0" smtClean="0">
                <a:sym typeface="Wingdings" pitchFamily="2" charset="2"/>
              </a:rPr>
              <a:t> Needs to separate English from cultural MMNs to develop cross-cultural thinking</a:t>
            </a:r>
            <a:endParaRPr lang="en-CA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  <a:solidFill>
            <a:srgbClr val="002060"/>
          </a:solidFill>
        </p:spPr>
        <p:txBody>
          <a:bodyPr/>
          <a:lstStyle/>
          <a:p>
            <a:r>
              <a:rPr lang="en-CA" b="1" dirty="0" smtClean="0">
                <a:solidFill>
                  <a:schemeClr val="bg2">
                    <a:lumMod val="90000"/>
                  </a:schemeClr>
                </a:solidFill>
              </a:rPr>
              <a:t>Perspectives on World English</a:t>
            </a:r>
            <a:endParaRPr lang="en-CA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6856" y="5517232"/>
            <a:ext cx="8229600" cy="864096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external focus removes the NNS cognitive advantage and deconstructs EIL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3200" dirty="0" smtClean="0"/>
              <a:t>A cognitive focus empowers the NNS and transcends L1 culture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1340768"/>
            <a:ext cx="8229600" cy="2016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External Viewpoint</a:t>
            </a:r>
            <a:r>
              <a:rPr kumimoji="0" lang="en-CA" sz="32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English is</a:t>
            </a:r>
            <a:r>
              <a:rPr lang="en-CA" sz="3100" dirty="0" smtClean="0"/>
              <a:t> ‘ideology’ from inner-circle countries </a:t>
            </a:r>
            <a:r>
              <a:rPr lang="en-CA" sz="2600" dirty="0" smtClean="0"/>
              <a:t>(</a:t>
            </a:r>
            <a:r>
              <a:rPr lang="en-CA" sz="2600" dirty="0" err="1" smtClean="0"/>
              <a:t>Fairclough</a:t>
            </a:r>
            <a:r>
              <a:rPr lang="en-CA" sz="2600" dirty="0" smtClean="0"/>
              <a:t>, 1999)</a:t>
            </a:r>
            <a:endParaRPr kumimoji="0" lang="en-C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CA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lang="en-CA" sz="3100" dirty="0" err="1" smtClean="0"/>
              <a:t>nner</a:t>
            </a:r>
            <a:r>
              <a:rPr lang="en-CA" sz="3100" dirty="0" smtClean="0"/>
              <a:t> circle NS </a:t>
            </a:r>
            <a:r>
              <a:rPr lang="en-CA" sz="3100" dirty="0" smtClean="0">
                <a:sym typeface="Wingdings" pitchFamily="2" charset="2"/>
              </a:rPr>
              <a:t> </a:t>
            </a:r>
            <a:r>
              <a:rPr lang="en-CA" sz="3100" dirty="0" smtClean="0"/>
              <a:t>a </a:t>
            </a:r>
            <a:r>
              <a:rPr lang="en-CA" sz="3100" i="1" dirty="0" smtClean="0"/>
              <a:t>linguistic</a:t>
            </a:r>
            <a:r>
              <a:rPr lang="en-CA" sz="3100" dirty="0" smtClean="0"/>
              <a:t> advantage—fluid, native accent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CA" sz="3100" dirty="0" smtClean="0"/>
              <a:t>Expanding circle NNS </a:t>
            </a:r>
            <a:r>
              <a:rPr lang="en-CA" sz="3100" dirty="0" smtClean="0">
                <a:sym typeface="Wingdings" pitchFamily="2" charset="2"/>
              </a:rPr>
              <a:t> Needs to </a:t>
            </a:r>
            <a:r>
              <a:rPr lang="en-CA" sz="3100" dirty="0" smtClean="0"/>
              <a:t>redefine ‘correct English’ to remove guilt </a:t>
            </a:r>
            <a:r>
              <a:rPr lang="en-CA" sz="2600" dirty="0" smtClean="0"/>
              <a:t>(</a:t>
            </a:r>
            <a:r>
              <a:rPr lang="en-CA" sz="2600" dirty="0" err="1" smtClean="0"/>
              <a:t>Sharifian</a:t>
            </a:r>
            <a:r>
              <a:rPr lang="en-CA" sz="2600" dirty="0" smtClean="0"/>
              <a:t>, 2012)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7" grpId="0" uiExpand="1" build="p" animBg="1"/>
      <p:bldP spid="8" grpId="0" uiExpand="1" build="p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5040560" cy="334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3" name="Picture 49" descr="C:\Documents and Settings\Administrator\Local Settings\Temporary Internet Files\Content.IE5\342IF302\MC90023303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36310"/>
            <a:ext cx="2905438" cy="2964698"/>
          </a:xfrm>
          <a:prstGeom prst="rect">
            <a:avLst/>
          </a:prstGeom>
          <a:noFill/>
        </p:spPr>
      </p:pic>
      <p:pic>
        <p:nvPicPr>
          <p:cNvPr id="1068" name="Picture 44" descr="C:\Documents and Settings\Administrator\Local Settings\Temporary Internet Files\Content.IE5\ULJOXB1S\MP900227423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26761" y="548680"/>
            <a:ext cx="4417447" cy="2952328"/>
          </a:xfrm>
          <a:prstGeom prst="rect">
            <a:avLst/>
          </a:prstGeom>
          <a:noFill/>
        </p:spPr>
      </p:pic>
      <p:pic>
        <p:nvPicPr>
          <p:cNvPr id="1078" name="Picture 54" descr="C:\Documents and Settings\Administrator\Local Settings\Temporary Internet Files\Content.IE5\1WAJPH7J\MC900434667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2708920"/>
            <a:ext cx="1981200" cy="1714500"/>
          </a:xfrm>
          <a:prstGeom prst="rect">
            <a:avLst/>
          </a:prstGeom>
          <a:noFill/>
        </p:spPr>
      </p:pic>
      <p:pic>
        <p:nvPicPr>
          <p:cNvPr id="1079" name="Picture 55" descr="C:\Documents and Settings\Administrator\Local Settings\Temporary Internet Files\Content.IE5\ULJOXB1S\MC900441763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1"/>
            <a:ext cx="1659668" cy="1700808"/>
          </a:xfrm>
          <a:prstGeom prst="rect">
            <a:avLst/>
          </a:prstGeom>
          <a:noFill/>
        </p:spPr>
      </p:pic>
      <p:pic>
        <p:nvPicPr>
          <p:cNvPr id="1080" name="Picture 56" descr="C:\Documents and Settings\Administrator\Local Settings\Temporary Internet Files\Content.IE5\342IF302\MC900434775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2636912"/>
            <a:ext cx="1828572" cy="1828572"/>
          </a:xfrm>
          <a:prstGeom prst="rect">
            <a:avLst/>
          </a:prstGeom>
          <a:noFill/>
        </p:spPr>
      </p:pic>
      <p:pic>
        <p:nvPicPr>
          <p:cNvPr id="1083" name="Picture 59" descr="C:\Documents and Settings\Administrator\Local Settings\Temporary Internet Files\Content.IE5\IUAXIYQ8\MC900441379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624" y="2276872"/>
            <a:ext cx="1663080" cy="1663080"/>
          </a:xfrm>
          <a:prstGeom prst="rect">
            <a:avLst/>
          </a:prstGeom>
          <a:noFill/>
        </p:spPr>
      </p:pic>
      <p:pic>
        <p:nvPicPr>
          <p:cNvPr id="1084" name="Picture 6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3808" y="3212976"/>
            <a:ext cx="1044116" cy="41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6" name="Picture 62" descr="C:\Documents and Settings\Administrator\Local Settings\Temporary Internet Files\Content.IE5\ULJOXB1S\MC900083425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6016" y="2996952"/>
            <a:ext cx="1005978" cy="864096"/>
          </a:xfrm>
          <a:prstGeom prst="rect">
            <a:avLst/>
          </a:prstGeom>
          <a:noFill/>
        </p:spPr>
      </p:pic>
      <p:pic>
        <p:nvPicPr>
          <p:cNvPr id="1096" name="Picture 7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51920" y="476672"/>
            <a:ext cx="505031" cy="54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TextBox 76"/>
          <p:cNvSpPr txBox="1"/>
          <p:nvPr/>
        </p:nvSpPr>
        <p:spPr>
          <a:xfrm>
            <a:off x="6588224" y="332656"/>
            <a:ext cx="2232248" cy="90947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EFL </a:t>
            </a:r>
            <a:r>
              <a:rPr lang="en-US" sz="2800" b="1" dirty="0" smtClean="0">
                <a:sym typeface="Wingdings" pitchFamily="2" charset="2"/>
              </a:rPr>
              <a:t></a:t>
            </a:r>
            <a:r>
              <a:rPr lang="en-US" sz="2800" b="1" dirty="0" smtClean="0"/>
              <a:t> MMNs</a:t>
            </a:r>
          </a:p>
          <a:p>
            <a:endParaRPr lang="en-US" sz="800" b="1" dirty="0" smtClean="0"/>
          </a:p>
          <a:p>
            <a:pPr>
              <a:buFont typeface="Arial" charset="0"/>
              <a:buChar char="•"/>
            </a:pPr>
            <a:r>
              <a:rPr lang="en-US" sz="2000" b="1" dirty="0" smtClean="0"/>
              <a:t> Specific culture</a:t>
            </a:r>
          </a:p>
          <a:p>
            <a:pPr>
              <a:buFont typeface="Arial" charset="0"/>
              <a:buChar char="•"/>
            </a:pPr>
            <a:r>
              <a:rPr lang="en-US" sz="2000" b="1" dirty="0" smtClean="0"/>
              <a:t> Ethnic identity</a:t>
            </a:r>
          </a:p>
          <a:p>
            <a:pPr>
              <a:buFont typeface="Arial" charset="0"/>
              <a:buChar char="•"/>
            </a:pPr>
            <a:r>
              <a:rPr lang="en-US" sz="2000" b="1" dirty="0" smtClean="0"/>
              <a:t> Accent</a:t>
            </a:r>
          </a:p>
          <a:p>
            <a:endParaRPr lang="en-US" b="1" dirty="0" smtClean="0"/>
          </a:p>
          <a:p>
            <a:r>
              <a:rPr lang="en-US" sz="2800" b="1" dirty="0" smtClean="0"/>
              <a:t>EIL </a:t>
            </a:r>
            <a:r>
              <a:rPr lang="en-US" sz="2800" b="1" dirty="0" smtClean="0">
                <a:sym typeface="Wingdings" pitchFamily="2" charset="2"/>
              </a:rPr>
              <a:t></a:t>
            </a:r>
            <a:r>
              <a:rPr lang="en-US" sz="2800" b="1" dirty="0" smtClean="0"/>
              <a:t> TMNs</a:t>
            </a:r>
          </a:p>
          <a:p>
            <a:endParaRPr lang="en-US" sz="700" dirty="0" smtClean="0"/>
          </a:p>
          <a:p>
            <a:pPr>
              <a:buFont typeface="Arial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Intercultural  </a:t>
            </a:r>
          </a:p>
          <a:p>
            <a:r>
              <a:rPr lang="en-US" sz="2000" b="1" dirty="0" smtClean="0"/>
              <a:t>   experience </a:t>
            </a:r>
          </a:p>
          <a:p>
            <a:pPr>
              <a:buFont typeface="Arial" charset="0"/>
              <a:buChar char="•"/>
            </a:pPr>
            <a:r>
              <a:rPr lang="en-US" sz="2000" b="1" dirty="0" smtClean="0"/>
              <a:t> International  </a:t>
            </a:r>
          </a:p>
          <a:p>
            <a:r>
              <a:rPr lang="en-US" sz="2000" b="1" dirty="0" smtClean="0"/>
              <a:t>   community</a:t>
            </a:r>
          </a:p>
          <a:p>
            <a:pPr>
              <a:buFont typeface="Arial" charset="0"/>
              <a:buChar char="•"/>
            </a:pPr>
            <a:r>
              <a:rPr lang="en-US" sz="2000" b="1" dirty="0" smtClean="0"/>
              <a:t> Intelligibility</a:t>
            </a:r>
          </a:p>
          <a:p>
            <a:pPr>
              <a:buFont typeface="Arial" charset="0"/>
              <a:buChar char="•"/>
            </a:pPr>
            <a:endParaRPr lang="en-US" sz="2000" b="1" dirty="0" smtClean="0"/>
          </a:p>
          <a:p>
            <a:r>
              <a:rPr lang="en-US" sz="2800" b="1" dirty="0" smtClean="0"/>
              <a:t>TMNs/MMNs</a:t>
            </a:r>
          </a:p>
          <a:p>
            <a:endParaRPr lang="en-US" sz="800" b="1" dirty="0" smtClean="0"/>
          </a:p>
          <a:p>
            <a:pPr>
              <a:buFont typeface="Arial" charset="0"/>
              <a:buChar char="•"/>
            </a:pPr>
            <a:r>
              <a:rPr lang="en-US" sz="2000" b="1" dirty="0" smtClean="0"/>
              <a:t> Don’t confuse</a:t>
            </a:r>
          </a:p>
          <a:p>
            <a:pPr>
              <a:buFont typeface="Arial" charset="0"/>
              <a:buChar char="•"/>
            </a:pPr>
            <a:r>
              <a:rPr lang="en-US" sz="2000" b="1" dirty="0" smtClean="0"/>
              <a:t> Separate general</a:t>
            </a:r>
          </a:p>
          <a:p>
            <a:r>
              <a:rPr lang="en-US" sz="2000" b="1" dirty="0" smtClean="0"/>
              <a:t>  from specific</a:t>
            </a:r>
          </a:p>
          <a:p>
            <a:pPr>
              <a:buFont typeface="Arial" charset="0"/>
              <a:buChar char="•"/>
            </a:pPr>
            <a:endParaRPr lang="en-US" sz="2000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99" name="Picture 75" descr="C:\Documents and Settings\Administrator\Local Settings\Temporary Internet Files\Content.IE5\1WAJPH7J\MC900195446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40962" y="2564905"/>
            <a:ext cx="989613" cy="720080"/>
          </a:xfrm>
          <a:prstGeom prst="rect">
            <a:avLst/>
          </a:prstGeom>
          <a:noFill/>
        </p:spPr>
      </p:pic>
      <p:pic>
        <p:nvPicPr>
          <p:cNvPr id="1101" name="Picture 77" descr="C:\Documents and Settings\Administrator\Local Settings\Temporary Internet Files\Content.IE5\342IF302\MC900441765[1]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60032" y="188640"/>
            <a:ext cx="1587624" cy="1587624"/>
          </a:xfrm>
          <a:prstGeom prst="rect">
            <a:avLst/>
          </a:prstGeom>
          <a:noFill/>
        </p:spPr>
      </p:pic>
      <p:pic>
        <p:nvPicPr>
          <p:cNvPr id="1106" name="Picture 82" descr="C:\Documents and Settings\Administrator\Local Settings\Temporary Internet Files\Content.IE5\1WAJPH7J\MC900383334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20072" y="548680"/>
            <a:ext cx="904645" cy="7200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7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7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7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20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ontent Placeholder 2"/>
          <p:cNvSpPr txBox="1">
            <a:spLocks/>
          </p:cNvSpPr>
          <p:nvPr/>
        </p:nvSpPr>
        <p:spPr>
          <a:xfrm>
            <a:off x="2267744" y="3789040"/>
            <a:ext cx="4608512" cy="2808312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Scientific </a:t>
            </a:r>
            <a:r>
              <a:rPr lang="en-CA" sz="3200" b="1" u="sng" dirty="0" smtClean="0"/>
              <a:t>Thought</a:t>
            </a:r>
            <a:endParaRPr kumimoji="0" lang="en-CA" sz="32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3200" noProof="0" dirty="0" smtClean="0"/>
              <a:t>Uses Contributor cause-and-effect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3200" noProof="0" dirty="0" smtClean="0"/>
              <a:t>Reaches a goal in </a:t>
            </a:r>
            <a:r>
              <a:rPr lang="en-CA" sz="3200" i="1" noProof="0" dirty="0" smtClean="0"/>
              <a:t>concrete</a:t>
            </a:r>
            <a:r>
              <a:rPr lang="en-CA" sz="3200" noProof="0" dirty="0" smtClean="0"/>
              <a:t> thought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32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Builds</a:t>
            </a:r>
            <a:r>
              <a:rPr kumimoji="0" lang="en-CA" sz="32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theory in </a:t>
            </a:r>
            <a:r>
              <a:rPr kumimoji="0" lang="en-CA" sz="3200" i="1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abstract</a:t>
            </a:r>
            <a:r>
              <a:rPr kumimoji="0" lang="en-CA" sz="32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thought</a:t>
            </a:r>
            <a:endParaRPr kumimoji="0" lang="en-CA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CA" sz="3200" b="1" u="sng" dirty="0" smtClean="0"/>
              <a:t>Philippians 2:5-11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CA" sz="3200" dirty="0" smtClean="0"/>
              <a:t>Jesus matches Contributor person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3200" dirty="0" smtClean="0"/>
              <a:t>Jesus followed plan of salvation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CA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Jesus</a:t>
            </a:r>
            <a:r>
              <a:rPr kumimoji="0" lang="en-CA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was given highest name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467544" y="3861048"/>
            <a:ext cx="1584176" cy="115212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484784"/>
            <a:ext cx="4114800" cy="18002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algn="r">
              <a:buNone/>
            </a:pPr>
            <a:r>
              <a:rPr lang="en-CA" b="1" u="sng" dirty="0" smtClean="0"/>
              <a:t>Greek Thought</a:t>
            </a:r>
            <a:r>
              <a:rPr lang="en-CA" dirty="0" smtClean="0"/>
              <a:t> </a:t>
            </a:r>
            <a:r>
              <a:rPr lang="en-CA" sz="2300" i="1" dirty="0" smtClean="0"/>
              <a:t>(</a:t>
            </a:r>
            <a:r>
              <a:rPr lang="en-CA" sz="2300" i="1" dirty="0" err="1" smtClean="0"/>
              <a:t>Gunton</a:t>
            </a:r>
            <a:r>
              <a:rPr lang="en-CA" sz="2300" i="1" dirty="0" smtClean="0"/>
              <a:t>, 2002)</a:t>
            </a:r>
          </a:p>
          <a:p>
            <a:r>
              <a:rPr lang="en-CA" dirty="0" smtClean="0"/>
              <a:t>God is universal perfection</a:t>
            </a:r>
          </a:p>
          <a:p>
            <a:r>
              <a:rPr lang="en-CA" dirty="0" smtClean="0"/>
              <a:t>P facts and Platonic forms</a:t>
            </a:r>
          </a:p>
          <a:p>
            <a:r>
              <a:rPr lang="en-CA" dirty="0" smtClean="0"/>
              <a:t>God is static &amp; immutable</a:t>
            </a:r>
          </a:p>
          <a:p>
            <a:pPr lvl="1"/>
            <a:endParaRPr lang="en-CA" dirty="0" smtClean="0"/>
          </a:p>
          <a:p>
            <a:endParaRPr lang="en-CA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solidFill>
            <a:srgbClr val="002060"/>
          </a:solidFill>
        </p:spPr>
        <p:txBody>
          <a:bodyPr/>
          <a:lstStyle/>
          <a:p>
            <a:r>
              <a:rPr lang="en-CA" b="1" dirty="0" smtClean="0">
                <a:solidFill>
                  <a:schemeClr val="bg2">
                    <a:lumMod val="90000"/>
                  </a:schemeClr>
                </a:solidFill>
              </a:rPr>
              <a:t>XX. Incarnation</a:t>
            </a:r>
            <a:endParaRPr lang="en-CA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67544" y="1484784"/>
            <a:ext cx="4032448" cy="180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Jewish Thought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God works in history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3200" dirty="0" smtClean="0"/>
              <a:t>T words and S rituals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God is found in Jewish life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" name="Picture 28" descr="C:\Documents and Settings\Admin\Local Settings\Temporary Internet Files\Content.IE5\LPE263CQ\MC900197956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356992"/>
            <a:ext cx="1597994" cy="303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1475656" y="3212976"/>
            <a:ext cx="561662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/>
              <a:t>Server—Contributor—Perceiver  </a:t>
            </a:r>
            <a:endParaRPr lang="en-CA" sz="2800" dirty="0"/>
          </a:p>
        </p:txBody>
      </p:sp>
      <p:sp>
        <p:nvSpPr>
          <p:cNvPr id="27" name="Down Arrow 26"/>
          <p:cNvSpPr/>
          <p:nvPr/>
        </p:nvSpPr>
        <p:spPr>
          <a:xfrm>
            <a:off x="2267744" y="2996952"/>
            <a:ext cx="72008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Down Arrow 27"/>
          <p:cNvSpPr/>
          <p:nvPr/>
        </p:nvSpPr>
        <p:spPr>
          <a:xfrm>
            <a:off x="5796136" y="2996952"/>
            <a:ext cx="72008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064" name="Group 16"/>
          <p:cNvGrpSpPr>
            <a:grpSpLocks/>
          </p:cNvGrpSpPr>
          <p:nvPr/>
        </p:nvGrpSpPr>
        <p:grpSpPr bwMode="auto">
          <a:xfrm>
            <a:off x="611560" y="4077072"/>
            <a:ext cx="1094423" cy="858784"/>
            <a:chOff x="2087" y="7912"/>
            <a:chExt cx="1723" cy="1353"/>
          </a:xfrm>
        </p:grpSpPr>
        <p:grpSp>
          <p:nvGrpSpPr>
            <p:cNvPr id="2065" name="Group 17"/>
            <p:cNvGrpSpPr>
              <a:grpSpLocks/>
            </p:cNvGrpSpPr>
            <p:nvPr/>
          </p:nvGrpSpPr>
          <p:grpSpPr bwMode="auto">
            <a:xfrm>
              <a:off x="2087" y="8614"/>
              <a:ext cx="843" cy="651"/>
              <a:chOff x="4710" y="6347"/>
              <a:chExt cx="1440" cy="1115"/>
            </a:xfrm>
          </p:grpSpPr>
          <p:sp>
            <p:nvSpPr>
              <p:cNvPr id="2066" name="AutoShape 18"/>
              <p:cNvSpPr>
                <a:spLocks noChangeArrowheads="1"/>
              </p:cNvSpPr>
              <p:nvPr/>
            </p:nvSpPr>
            <p:spPr bwMode="auto">
              <a:xfrm>
                <a:off x="4710" y="6347"/>
                <a:ext cx="1440" cy="111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CA"/>
              </a:p>
            </p:txBody>
          </p:sp>
          <p:sp>
            <p:nvSpPr>
              <p:cNvPr id="2067" name="Oval 19"/>
              <p:cNvSpPr>
                <a:spLocks noChangeArrowheads="1"/>
              </p:cNvSpPr>
              <p:nvPr/>
            </p:nvSpPr>
            <p:spPr bwMode="auto">
              <a:xfrm>
                <a:off x="4889" y="6795"/>
                <a:ext cx="227" cy="23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068" name="Oval 20"/>
              <p:cNvSpPr>
                <a:spLocks noChangeArrowheads="1"/>
              </p:cNvSpPr>
              <p:nvPr/>
            </p:nvSpPr>
            <p:spPr bwMode="auto">
              <a:xfrm>
                <a:off x="5701" y="6794"/>
                <a:ext cx="227" cy="24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cxnSp>
            <p:nvCxnSpPr>
              <p:cNvPr id="2069" name="AutoShape 21"/>
              <p:cNvCxnSpPr>
                <a:cxnSpLocks noChangeShapeType="1"/>
                <a:stCxn id="2067" idx="7"/>
                <a:endCxn id="2068" idx="1"/>
              </p:cNvCxnSpPr>
              <p:nvPr/>
            </p:nvCxnSpPr>
            <p:spPr bwMode="auto">
              <a:xfrm rot="16200000">
                <a:off x="5408" y="6504"/>
                <a:ext cx="1" cy="651"/>
              </a:xfrm>
              <a:prstGeom prst="curvedConnector3">
                <a:avLst>
                  <a:gd name="adj1" fmla="val 28900000"/>
                </a:avLst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2070" name="Group 22"/>
            <p:cNvGrpSpPr>
              <a:grpSpLocks/>
            </p:cNvGrpSpPr>
            <p:nvPr/>
          </p:nvGrpSpPr>
          <p:grpSpPr bwMode="auto">
            <a:xfrm>
              <a:off x="2967" y="8614"/>
              <a:ext cx="843" cy="651"/>
              <a:chOff x="4710" y="6347"/>
              <a:chExt cx="1440" cy="1115"/>
            </a:xfrm>
          </p:grpSpPr>
          <p:sp>
            <p:nvSpPr>
              <p:cNvPr id="2071" name="AutoShape 23"/>
              <p:cNvSpPr>
                <a:spLocks noChangeArrowheads="1"/>
              </p:cNvSpPr>
              <p:nvPr/>
            </p:nvSpPr>
            <p:spPr bwMode="auto">
              <a:xfrm>
                <a:off x="4710" y="6347"/>
                <a:ext cx="1440" cy="111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CA"/>
              </a:p>
            </p:txBody>
          </p:sp>
          <p:sp>
            <p:nvSpPr>
              <p:cNvPr id="2072" name="Oval 24"/>
              <p:cNvSpPr>
                <a:spLocks noChangeArrowheads="1"/>
              </p:cNvSpPr>
              <p:nvPr/>
            </p:nvSpPr>
            <p:spPr bwMode="auto">
              <a:xfrm>
                <a:off x="4889" y="6795"/>
                <a:ext cx="227" cy="23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073" name="Oval 25"/>
              <p:cNvSpPr>
                <a:spLocks noChangeArrowheads="1"/>
              </p:cNvSpPr>
              <p:nvPr/>
            </p:nvSpPr>
            <p:spPr bwMode="auto">
              <a:xfrm>
                <a:off x="5701" y="6794"/>
                <a:ext cx="227" cy="24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cxnSp>
            <p:nvCxnSpPr>
              <p:cNvPr id="2074" name="AutoShape 26"/>
              <p:cNvCxnSpPr>
                <a:cxnSpLocks noChangeShapeType="1"/>
                <a:stCxn id="2072" idx="7"/>
                <a:endCxn id="2073" idx="1"/>
              </p:cNvCxnSpPr>
              <p:nvPr/>
            </p:nvCxnSpPr>
            <p:spPr bwMode="auto">
              <a:xfrm rot="16200000">
                <a:off x="5408" y="6504"/>
                <a:ext cx="1" cy="651"/>
              </a:xfrm>
              <a:prstGeom prst="curvedConnector3">
                <a:avLst>
                  <a:gd name="adj1" fmla="val 28900000"/>
                </a:avLst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2075" name="Group 27"/>
            <p:cNvGrpSpPr>
              <a:grpSpLocks/>
            </p:cNvGrpSpPr>
            <p:nvPr/>
          </p:nvGrpSpPr>
          <p:grpSpPr bwMode="auto">
            <a:xfrm>
              <a:off x="2582" y="7912"/>
              <a:ext cx="842" cy="651"/>
              <a:chOff x="4704" y="6347"/>
              <a:chExt cx="1439" cy="1115"/>
            </a:xfrm>
          </p:grpSpPr>
          <p:sp>
            <p:nvSpPr>
              <p:cNvPr id="2076" name="AutoShape 28"/>
              <p:cNvSpPr>
                <a:spLocks noChangeArrowheads="1"/>
              </p:cNvSpPr>
              <p:nvPr/>
            </p:nvSpPr>
            <p:spPr bwMode="auto">
              <a:xfrm>
                <a:off x="4704" y="6347"/>
                <a:ext cx="1439" cy="111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CA"/>
              </a:p>
            </p:txBody>
          </p:sp>
          <p:sp>
            <p:nvSpPr>
              <p:cNvPr id="2077" name="Oval 29"/>
              <p:cNvSpPr>
                <a:spLocks noChangeArrowheads="1"/>
              </p:cNvSpPr>
              <p:nvPr/>
            </p:nvSpPr>
            <p:spPr bwMode="auto">
              <a:xfrm>
                <a:off x="4889" y="6795"/>
                <a:ext cx="227" cy="23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078" name="Oval 30"/>
              <p:cNvSpPr>
                <a:spLocks noChangeArrowheads="1"/>
              </p:cNvSpPr>
              <p:nvPr/>
            </p:nvSpPr>
            <p:spPr bwMode="auto">
              <a:xfrm>
                <a:off x="5701" y="6794"/>
                <a:ext cx="227" cy="24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cxnSp>
            <p:nvCxnSpPr>
              <p:cNvPr id="2079" name="AutoShape 31"/>
              <p:cNvCxnSpPr>
                <a:cxnSpLocks noChangeShapeType="1"/>
                <a:stCxn id="2077" idx="7"/>
                <a:endCxn id="2078" idx="1"/>
              </p:cNvCxnSpPr>
              <p:nvPr/>
            </p:nvCxnSpPr>
            <p:spPr bwMode="auto">
              <a:xfrm rot="16200000">
                <a:off x="5408" y="6504"/>
                <a:ext cx="1" cy="651"/>
              </a:xfrm>
              <a:prstGeom prst="curvedConnector3">
                <a:avLst>
                  <a:gd name="adj1" fmla="val 28900000"/>
                </a:avLst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</p:grpSp>
      <p:grpSp>
        <p:nvGrpSpPr>
          <p:cNvPr id="2080" name="Group 32"/>
          <p:cNvGrpSpPr>
            <a:grpSpLocks/>
          </p:cNvGrpSpPr>
          <p:nvPr/>
        </p:nvGrpSpPr>
        <p:grpSpPr bwMode="auto">
          <a:xfrm>
            <a:off x="899592" y="5320049"/>
            <a:ext cx="535460" cy="413207"/>
            <a:chOff x="4710" y="6347"/>
            <a:chExt cx="1440" cy="1115"/>
          </a:xfrm>
        </p:grpSpPr>
        <p:sp>
          <p:nvSpPr>
            <p:cNvPr id="2081" name="AutoShape 33"/>
            <p:cNvSpPr>
              <a:spLocks noChangeArrowheads="1"/>
            </p:cNvSpPr>
            <p:nvPr/>
          </p:nvSpPr>
          <p:spPr bwMode="auto">
            <a:xfrm>
              <a:off x="4710" y="6347"/>
              <a:ext cx="1440" cy="111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CA"/>
            </a:p>
          </p:txBody>
        </p:sp>
        <p:sp>
          <p:nvSpPr>
            <p:cNvPr id="2082" name="Oval 34"/>
            <p:cNvSpPr>
              <a:spLocks noChangeArrowheads="1"/>
            </p:cNvSpPr>
            <p:nvPr/>
          </p:nvSpPr>
          <p:spPr bwMode="auto">
            <a:xfrm>
              <a:off x="4889" y="6795"/>
              <a:ext cx="227" cy="23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83" name="Oval 35"/>
            <p:cNvSpPr>
              <a:spLocks noChangeArrowheads="1"/>
            </p:cNvSpPr>
            <p:nvPr/>
          </p:nvSpPr>
          <p:spPr bwMode="auto">
            <a:xfrm>
              <a:off x="5701" y="6794"/>
              <a:ext cx="227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cxnSp>
          <p:nvCxnSpPr>
            <p:cNvPr id="2084" name="AutoShape 36"/>
            <p:cNvCxnSpPr>
              <a:cxnSpLocks noChangeShapeType="1"/>
              <a:stCxn id="2082" idx="7"/>
              <a:endCxn id="2083" idx="1"/>
            </p:cNvCxnSpPr>
            <p:nvPr/>
          </p:nvCxnSpPr>
          <p:spPr bwMode="auto">
            <a:xfrm rot="16200000">
              <a:off x="5408" y="6504"/>
              <a:ext cx="1" cy="651"/>
            </a:xfrm>
            <a:prstGeom prst="curvedConnector3">
              <a:avLst>
                <a:gd name="adj1" fmla="val 28900000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78" name="Group 77"/>
          <p:cNvGrpSpPr/>
          <p:nvPr/>
        </p:nvGrpSpPr>
        <p:grpSpPr>
          <a:xfrm>
            <a:off x="323528" y="6018892"/>
            <a:ext cx="1655290" cy="413207"/>
            <a:chOff x="323528" y="6018892"/>
            <a:chExt cx="1655290" cy="413207"/>
          </a:xfrm>
        </p:grpSpPr>
        <p:grpSp>
          <p:nvGrpSpPr>
            <p:cNvPr id="2090" name="Group 42"/>
            <p:cNvGrpSpPr>
              <a:grpSpLocks/>
            </p:cNvGrpSpPr>
            <p:nvPr/>
          </p:nvGrpSpPr>
          <p:grpSpPr bwMode="auto">
            <a:xfrm>
              <a:off x="323528" y="6018892"/>
              <a:ext cx="535460" cy="413207"/>
              <a:chOff x="4710" y="6347"/>
              <a:chExt cx="1440" cy="1115"/>
            </a:xfrm>
          </p:grpSpPr>
          <p:sp>
            <p:nvSpPr>
              <p:cNvPr id="2091" name="AutoShape 43"/>
              <p:cNvSpPr>
                <a:spLocks noChangeArrowheads="1"/>
              </p:cNvSpPr>
              <p:nvPr/>
            </p:nvSpPr>
            <p:spPr bwMode="auto">
              <a:xfrm>
                <a:off x="4710" y="6347"/>
                <a:ext cx="1440" cy="111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CA"/>
              </a:p>
            </p:txBody>
          </p:sp>
          <p:sp>
            <p:nvSpPr>
              <p:cNvPr id="2092" name="Oval 44"/>
              <p:cNvSpPr>
                <a:spLocks noChangeArrowheads="1"/>
              </p:cNvSpPr>
              <p:nvPr/>
            </p:nvSpPr>
            <p:spPr bwMode="auto">
              <a:xfrm>
                <a:off x="4889" y="6795"/>
                <a:ext cx="227" cy="23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093" name="Oval 45"/>
              <p:cNvSpPr>
                <a:spLocks noChangeArrowheads="1"/>
              </p:cNvSpPr>
              <p:nvPr/>
            </p:nvSpPr>
            <p:spPr bwMode="auto">
              <a:xfrm>
                <a:off x="5701" y="6794"/>
                <a:ext cx="227" cy="24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cxnSp>
            <p:nvCxnSpPr>
              <p:cNvPr id="2094" name="AutoShape 46"/>
              <p:cNvCxnSpPr>
                <a:cxnSpLocks noChangeShapeType="1"/>
                <a:stCxn id="2092" idx="7"/>
                <a:endCxn id="2093" idx="1"/>
              </p:cNvCxnSpPr>
              <p:nvPr/>
            </p:nvCxnSpPr>
            <p:spPr bwMode="auto">
              <a:xfrm rot="16200000">
                <a:off x="5408" y="6504"/>
                <a:ext cx="1" cy="651"/>
              </a:xfrm>
              <a:prstGeom prst="curvedConnector3">
                <a:avLst>
                  <a:gd name="adj1" fmla="val 28900000"/>
                </a:avLst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2095" name="Group 47"/>
            <p:cNvGrpSpPr>
              <a:grpSpLocks/>
            </p:cNvGrpSpPr>
            <p:nvPr/>
          </p:nvGrpSpPr>
          <p:grpSpPr bwMode="auto">
            <a:xfrm>
              <a:off x="882490" y="6018892"/>
              <a:ext cx="535460" cy="413207"/>
              <a:chOff x="4710" y="6347"/>
              <a:chExt cx="1440" cy="1115"/>
            </a:xfrm>
          </p:grpSpPr>
          <p:sp>
            <p:nvSpPr>
              <p:cNvPr id="2096" name="AutoShape 48"/>
              <p:cNvSpPr>
                <a:spLocks noChangeArrowheads="1"/>
              </p:cNvSpPr>
              <p:nvPr/>
            </p:nvSpPr>
            <p:spPr bwMode="auto">
              <a:xfrm>
                <a:off x="4710" y="6347"/>
                <a:ext cx="1440" cy="111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CA"/>
              </a:p>
            </p:txBody>
          </p:sp>
          <p:sp>
            <p:nvSpPr>
              <p:cNvPr id="2097" name="Oval 49"/>
              <p:cNvSpPr>
                <a:spLocks noChangeArrowheads="1"/>
              </p:cNvSpPr>
              <p:nvPr/>
            </p:nvSpPr>
            <p:spPr bwMode="auto">
              <a:xfrm>
                <a:off x="4889" y="6795"/>
                <a:ext cx="227" cy="23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098" name="Oval 50"/>
              <p:cNvSpPr>
                <a:spLocks noChangeArrowheads="1"/>
              </p:cNvSpPr>
              <p:nvPr/>
            </p:nvSpPr>
            <p:spPr bwMode="auto">
              <a:xfrm>
                <a:off x="5701" y="6794"/>
                <a:ext cx="227" cy="24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cxnSp>
            <p:nvCxnSpPr>
              <p:cNvPr id="2099" name="AutoShape 51"/>
              <p:cNvCxnSpPr>
                <a:cxnSpLocks noChangeShapeType="1"/>
                <a:stCxn id="2097" idx="7"/>
                <a:endCxn id="2098" idx="1"/>
              </p:cNvCxnSpPr>
              <p:nvPr/>
            </p:nvCxnSpPr>
            <p:spPr bwMode="auto">
              <a:xfrm rot="16200000">
                <a:off x="5408" y="6504"/>
                <a:ext cx="1" cy="651"/>
              </a:xfrm>
              <a:prstGeom prst="curvedConnector3">
                <a:avLst>
                  <a:gd name="adj1" fmla="val 28900000"/>
                </a:avLst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2100" name="Group 52"/>
            <p:cNvGrpSpPr>
              <a:grpSpLocks/>
            </p:cNvGrpSpPr>
            <p:nvPr/>
          </p:nvGrpSpPr>
          <p:grpSpPr bwMode="auto">
            <a:xfrm>
              <a:off x="1443358" y="6018892"/>
              <a:ext cx="535460" cy="413207"/>
              <a:chOff x="4710" y="6347"/>
              <a:chExt cx="1440" cy="1115"/>
            </a:xfrm>
          </p:grpSpPr>
          <p:sp>
            <p:nvSpPr>
              <p:cNvPr id="2101" name="AutoShape 53"/>
              <p:cNvSpPr>
                <a:spLocks noChangeArrowheads="1"/>
              </p:cNvSpPr>
              <p:nvPr/>
            </p:nvSpPr>
            <p:spPr bwMode="auto">
              <a:xfrm>
                <a:off x="4710" y="6347"/>
                <a:ext cx="1440" cy="111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CA"/>
              </a:p>
            </p:txBody>
          </p:sp>
          <p:sp>
            <p:nvSpPr>
              <p:cNvPr id="2102" name="Oval 54"/>
              <p:cNvSpPr>
                <a:spLocks noChangeArrowheads="1"/>
              </p:cNvSpPr>
              <p:nvPr/>
            </p:nvSpPr>
            <p:spPr bwMode="auto">
              <a:xfrm>
                <a:off x="4889" y="6795"/>
                <a:ext cx="227" cy="23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103" name="Oval 55"/>
              <p:cNvSpPr>
                <a:spLocks noChangeArrowheads="1"/>
              </p:cNvSpPr>
              <p:nvPr/>
            </p:nvSpPr>
            <p:spPr bwMode="auto">
              <a:xfrm>
                <a:off x="5701" y="6794"/>
                <a:ext cx="227" cy="24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cxnSp>
            <p:nvCxnSpPr>
              <p:cNvPr id="2104" name="AutoShape 56"/>
              <p:cNvCxnSpPr>
                <a:cxnSpLocks noChangeShapeType="1"/>
                <a:stCxn id="2102" idx="7"/>
                <a:endCxn id="2103" idx="1"/>
              </p:cNvCxnSpPr>
              <p:nvPr/>
            </p:nvCxnSpPr>
            <p:spPr bwMode="auto">
              <a:xfrm rot="16200000">
                <a:off x="5408" y="6504"/>
                <a:ext cx="1" cy="651"/>
              </a:xfrm>
              <a:prstGeom prst="curvedConnector3">
                <a:avLst>
                  <a:gd name="adj1" fmla="val 28900000"/>
                </a:avLst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</p:grpSp>
      <p:sp>
        <p:nvSpPr>
          <p:cNvPr id="79" name="Down Arrow 78"/>
          <p:cNvSpPr/>
          <p:nvPr/>
        </p:nvSpPr>
        <p:spPr>
          <a:xfrm>
            <a:off x="7884368" y="4437112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0" name="Right Arrow 79"/>
          <p:cNvSpPr/>
          <p:nvPr/>
        </p:nvSpPr>
        <p:spPr>
          <a:xfrm>
            <a:off x="323528" y="6381328"/>
            <a:ext cx="187220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3" name="TextBox 82"/>
          <p:cNvSpPr txBox="1"/>
          <p:nvPr/>
        </p:nvSpPr>
        <p:spPr>
          <a:xfrm>
            <a:off x="6948264" y="4077072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 smtClean="0">
                <a:solidFill>
                  <a:srgbClr val="FFFF00"/>
                </a:solidFill>
              </a:rPr>
              <a:t>SAME</a:t>
            </a:r>
            <a:endParaRPr lang="en-CA" sz="5400" dirty="0">
              <a:solidFill>
                <a:srgbClr val="FFFF00"/>
              </a:solidFill>
            </a:endParaRPr>
          </a:p>
        </p:txBody>
      </p:sp>
      <p:pic>
        <p:nvPicPr>
          <p:cNvPr id="2107" name="Picture 59" descr="C:\Users\Lorin\AppData\Local\Microsoft\Windows\Temporary Internet Files\Content.IE5\X3PMNMY4\MC90019404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429000"/>
            <a:ext cx="1591763" cy="2852936"/>
          </a:xfrm>
          <a:prstGeom prst="rect">
            <a:avLst/>
          </a:prstGeom>
          <a:noFill/>
        </p:spPr>
      </p:pic>
      <p:pic>
        <p:nvPicPr>
          <p:cNvPr id="2110" name="Picture 62" descr="C:\Users\Lorin\AppData\Local\Microsoft\Windows\Temporary Internet Files\Content.IE5\X3PMNMY4\MC910216396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005064"/>
            <a:ext cx="2488882" cy="2168262"/>
          </a:xfrm>
          <a:prstGeom prst="rect">
            <a:avLst/>
          </a:prstGeom>
          <a:noFill/>
        </p:spPr>
      </p:pic>
      <p:pic>
        <p:nvPicPr>
          <p:cNvPr id="1026" name="Picture 2" descr="C:\Users\Lorin\AppData\Local\Microsoft\Windows\Temporary Internet Files\Content.IE5\X3PMNMY4\MC900057845[2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933056"/>
            <a:ext cx="1772107" cy="18150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uiExpand="1" build="p" animBg="1"/>
      <p:bldP spid="81" grpId="0" animBg="1"/>
      <p:bldP spid="81" grpId="1" animBg="1"/>
      <p:bldP spid="81" grpId="2" animBg="1"/>
      <p:bldP spid="3" grpId="0" uiExpand="1" build="p" animBg="1"/>
      <p:bldP spid="25" grpId="0" uiExpand="1" build="p"/>
      <p:bldP spid="25" grpId="1" uiExpand="1" build="allAtOnce" animBg="1"/>
      <p:bldP spid="30" grpId="0" animBg="1"/>
      <p:bldP spid="27" grpId="0" animBg="1"/>
      <p:bldP spid="28" grpId="0" animBg="1"/>
      <p:bldP spid="79" grpId="0" animBg="1"/>
      <p:bldP spid="79" grpId="1" animBg="1"/>
      <p:bldP spid="80" grpId="0" animBg="1"/>
      <p:bldP spid="80" grpId="1" animBg="1"/>
      <p:bldP spid="80" grpId="2" animBg="1"/>
      <p:bldP spid="83" grpId="0"/>
      <p:bldP spid="83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CA" b="1" dirty="0" smtClean="0">
                <a:solidFill>
                  <a:schemeClr val="bg2">
                    <a:lumMod val="90000"/>
                  </a:schemeClr>
                </a:solidFill>
              </a:rPr>
              <a:t>XXI. Three Stages of Personal Salvation</a:t>
            </a:r>
          </a:p>
        </p:txBody>
      </p:sp>
      <p:pic>
        <p:nvPicPr>
          <p:cNvPr id="3" name="Picture 2" descr="C:\Users\Lorin\Desktop\books\diagra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29000"/>
            <a:ext cx="4032448" cy="2129785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28800"/>
            <a:ext cx="4038600" cy="1872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 fontScale="55000" lnSpcReduction="20000"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3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Law in the Heart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en-CA" sz="15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3300" dirty="0" smtClean="0"/>
              <a:t>Allow facts to analyze MMNs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3300" dirty="0" smtClean="0"/>
              <a:t>Build a TMN concept of God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3300" dirty="0" smtClean="0"/>
              <a:t>Teacher pleasure offsets Mercy pain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3300" dirty="0" smtClean="0"/>
              <a:t>Perceiver side of incarnation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0" y="1628800"/>
            <a:ext cx="4104456" cy="1872208"/>
          </a:xfrm>
          <a:prstGeom prst="rect">
            <a:avLst/>
          </a:prstGeom>
          <a:solidFill>
            <a:srgbClr val="FFFFCC"/>
          </a:solidFill>
        </p:spPr>
        <p:txBody>
          <a:bodyPr anchor="ctr">
            <a:normAutofit fontScale="5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3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Becoming Righteous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CA" sz="20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3300" dirty="0" smtClean="0"/>
              <a:t>Go beyond words to actions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3300" dirty="0" smtClean="0"/>
              <a:t>Allow TMN to guide actions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3300" dirty="0" smtClean="0"/>
              <a:t>Teacher drive replaces Mercy goal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3300" dirty="0" smtClean="0"/>
              <a:t>Kant’s Categorical Imperative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3300" dirty="0" smtClean="0"/>
              <a:t>Server side of incarnation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812360" y="4149080"/>
            <a:ext cx="792088" cy="100811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ounded Rectangle 14"/>
          <p:cNvSpPr/>
          <p:nvPr/>
        </p:nvSpPr>
        <p:spPr>
          <a:xfrm>
            <a:off x="5868144" y="4149080"/>
            <a:ext cx="792088" cy="100811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Explosion 2 15"/>
          <p:cNvSpPr/>
          <p:nvPr/>
        </p:nvSpPr>
        <p:spPr>
          <a:xfrm>
            <a:off x="5724128" y="3861048"/>
            <a:ext cx="1152128" cy="864096"/>
          </a:xfrm>
          <a:prstGeom prst="irregularSeal2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1392" y="3717032"/>
            <a:ext cx="4038600" cy="20162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t">
            <a:normAutofit fontScale="5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CA" sz="15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3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Dying to self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CA" sz="17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3300" dirty="0" smtClean="0"/>
              <a:t>A</a:t>
            </a:r>
            <a:r>
              <a:rPr kumimoji="0" lang="en-CA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llow</a:t>
            </a:r>
            <a:r>
              <a:rPr kumimoji="0" lang="en-CA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old MMNs to fall apart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3300" dirty="0" smtClean="0"/>
              <a:t>Live in MMNs of new identity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3300" dirty="0" smtClean="0"/>
              <a:t>Mercy goals are transformed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3300" dirty="0" smtClean="0"/>
              <a:t>Beyond Kant’s Cat. Imperative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3300" dirty="0" smtClean="0"/>
              <a:t>Identify with Contributor incarnation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33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CA" sz="33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CA" sz="33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Explosion 2 16"/>
          <p:cNvSpPr/>
          <p:nvPr/>
        </p:nvSpPr>
        <p:spPr>
          <a:xfrm>
            <a:off x="7596336" y="3861048"/>
            <a:ext cx="1152128" cy="864096"/>
          </a:xfrm>
          <a:prstGeom prst="irregularSeal2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67544" y="5877272"/>
            <a:ext cx="8208912" cy="576064"/>
          </a:xfrm>
          <a:prstGeom prst="rect">
            <a:avLst/>
          </a:prstGeom>
          <a:solidFill>
            <a:srgbClr val="FFFF99"/>
          </a:solidFill>
        </p:spPr>
        <p:txBody>
          <a:bodyPr anchor="ctr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Internal World can now transform the External World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uiExpand="1" build="p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5" grpId="0" uiExpand="1" build="p" animBg="1"/>
      <p:bldP spid="17" grpId="0" animBg="1"/>
      <p:bldP spid="17" grpId="1" animBg="1"/>
      <p:bldP spid="11" grpId="0" build="p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ontent Placeholder 2"/>
          <p:cNvSpPr txBox="1">
            <a:spLocks/>
          </p:cNvSpPr>
          <p:nvPr/>
        </p:nvSpPr>
        <p:spPr>
          <a:xfrm>
            <a:off x="467544" y="3933056"/>
            <a:ext cx="8208912" cy="2088232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Cognitive Viewpoint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3200" noProof="0" dirty="0" smtClean="0"/>
              <a:t>Construct a universal, personal concept of God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3200" noProof="0" dirty="0" smtClean="0"/>
              <a:t>Allow TMN of understanding to transform MMN of identity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3200" noProof="0" dirty="0" smtClean="0"/>
              <a:t>Leads to mental wholeness which </a:t>
            </a:r>
            <a:r>
              <a:rPr lang="en-CA" sz="3200" dirty="0" smtClean="0"/>
              <a:t>forms a healthy </a:t>
            </a:r>
            <a:r>
              <a:rPr lang="en-CA" sz="3200" noProof="0" dirty="0" smtClean="0"/>
              <a:t>society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3200" noProof="0" dirty="0" smtClean="0"/>
              <a:t>Understanding</a:t>
            </a:r>
            <a:r>
              <a:rPr lang="en-CA" sz="3200" noProof="0" dirty="0" smtClean="0">
                <a:sym typeface="Wingdings" pitchFamily="2" charset="2"/>
              </a:rPr>
              <a:t> Application Transformation</a:t>
            </a:r>
            <a:endParaRPr kumimoji="0" lang="en-CA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3200" noProof="0" dirty="0" smtClean="0"/>
              <a:t>Cognitive mechanisms are universal, inescapable, and personal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484784"/>
            <a:ext cx="4114800" cy="237626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CA" b="1" u="sng" dirty="0" smtClean="0"/>
              <a:t>Religious Viewpoint</a:t>
            </a:r>
            <a:endParaRPr lang="en-CA" sz="2300" i="1" dirty="0" smtClean="0"/>
          </a:p>
          <a:p>
            <a:r>
              <a:rPr lang="en-CA" dirty="0" smtClean="0"/>
              <a:t>Believe in God</a:t>
            </a:r>
          </a:p>
          <a:p>
            <a:r>
              <a:rPr lang="en-CA" dirty="0" smtClean="0"/>
              <a:t>Touch MMNs of identity</a:t>
            </a:r>
          </a:p>
          <a:p>
            <a:r>
              <a:rPr lang="en-CA" dirty="0" smtClean="0"/>
              <a:t>Changes hearts</a:t>
            </a:r>
          </a:p>
          <a:p>
            <a:r>
              <a:rPr lang="en-CA" dirty="0" smtClean="0"/>
              <a:t>Justified</a:t>
            </a:r>
            <a:r>
              <a:rPr lang="en-CA" dirty="0" smtClean="0">
                <a:sym typeface="Wingdings" pitchFamily="2" charset="2"/>
              </a:rPr>
              <a:t> Sanctified Not I but Christ</a:t>
            </a:r>
            <a:endParaRPr lang="en-CA" dirty="0" smtClean="0"/>
          </a:p>
          <a:p>
            <a:r>
              <a:rPr lang="en-CA" dirty="0" smtClean="0"/>
              <a:t>Can sidetrack into mysticism</a:t>
            </a:r>
          </a:p>
          <a:p>
            <a:pPr lvl="1"/>
            <a:endParaRPr lang="en-CA" dirty="0" smtClean="0"/>
          </a:p>
          <a:p>
            <a:pPr>
              <a:buNone/>
            </a:pPr>
            <a:endParaRPr lang="en-CA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solidFill>
            <a:srgbClr val="002060"/>
          </a:solidFill>
        </p:spPr>
        <p:txBody>
          <a:bodyPr/>
          <a:lstStyle/>
          <a:p>
            <a:r>
              <a:rPr lang="en-CA" b="1" dirty="0" smtClean="0">
                <a:solidFill>
                  <a:schemeClr val="bg2">
                    <a:lumMod val="90000"/>
                  </a:schemeClr>
                </a:solidFill>
              </a:rPr>
              <a:t>An Integrated View of Salvation</a:t>
            </a:r>
            <a:endParaRPr lang="en-CA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67544" y="1484784"/>
            <a:ext cx="4032448" cy="23762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Scientific Viewpoint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Study universal natural law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3200" dirty="0" smtClean="0"/>
              <a:t>Construct a rational TMN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3200" dirty="0" smtClean="0"/>
              <a:t>Transforms physical world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3200" dirty="0" smtClean="0"/>
              <a:t>Scientific</a:t>
            </a:r>
            <a:r>
              <a:rPr lang="en-CA" sz="3200" dirty="0" smtClean="0">
                <a:sym typeface="Wingdings" pitchFamily="2" charset="2"/>
              </a:rPr>
              <a:t> Industrial Consumer revolution</a:t>
            </a:r>
            <a:endParaRPr lang="en-CA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3200" dirty="0" smtClean="0"/>
              <a:t>Can sidetrack into scientism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Content Placeholder 3"/>
          <p:cNvSpPr txBox="1">
            <a:spLocks/>
          </p:cNvSpPr>
          <p:nvPr/>
        </p:nvSpPr>
        <p:spPr>
          <a:xfrm>
            <a:off x="467544" y="6093296"/>
            <a:ext cx="8208912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extent of a person’s salvation depends upon the universality of his concept of God</a:t>
            </a:r>
            <a:endParaRPr lang="en-CA" sz="33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CA" sz="33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uiExpand="1" build="p" animBg="1"/>
      <p:bldP spid="3" grpId="0" uiExpand="1" build="p" animBg="1"/>
      <p:bldP spid="25" grpId="0" build="p"/>
      <p:bldP spid="25" grpId="1" uiExpand="1" build="allAtOnce" animBg="1"/>
      <p:bldP spid="53" grpId="0" uiExpand="1" build="p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628800"/>
            <a:ext cx="7139136" cy="496855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CA" b="1" dirty="0" smtClean="0"/>
              <a:t>This prayer makes it possible to follow the cognitive path</a:t>
            </a:r>
          </a:p>
          <a:p>
            <a:r>
              <a:rPr lang="en-CA" b="1" dirty="0" smtClean="0"/>
              <a:t>TMN sees childish MMNs as lawless chaos</a:t>
            </a:r>
          </a:p>
          <a:p>
            <a:r>
              <a:rPr lang="en-CA" b="1" dirty="0" smtClean="0"/>
              <a:t>Salvation prayer inserts C plan between TMN and MMN</a:t>
            </a:r>
          </a:p>
          <a:p>
            <a:pPr lvl="1"/>
            <a:r>
              <a:rPr lang="en-CA" dirty="0" smtClean="0"/>
              <a:t>MMN identifies with plan = ask Jesus into my heart</a:t>
            </a:r>
          </a:p>
          <a:p>
            <a:pPr lvl="1"/>
            <a:r>
              <a:rPr lang="en-CA" dirty="0" smtClean="0"/>
              <a:t>MMN submits to plan = make Jesus my Lord</a:t>
            </a:r>
          </a:p>
          <a:p>
            <a:pPr lvl="1"/>
            <a:r>
              <a:rPr lang="en-CA" dirty="0" smtClean="0"/>
              <a:t>TMN sees plan not identity = pray in Jesus’ name</a:t>
            </a:r>
          </a:p>
          <a:p>
            <a:pPr lvl="1"/>
            <a:r>
              <a:rPr lang="en-CA" dirty="0" smtClean="0"/>
              <a:t>TMN sees generality of plan = justification</a:t>
            </a:r>
          </a:p>
          <a:p>
            <a:r>
              <a:rPr lang="en-CA" b="1" dirty="0" smtClean="0"/>
              <a:t>Enrolling in a school as an analogy</a:t>
            </a:r>
          </a:p>
          <a:p>
            <a:pPr lvl="1"/>
            <a:r>
              <a:rPr lang="en-CA" dirty="0" smtClean="0"/>
              <a:t>The curriculum is a general Teacher structure</a:t>
            </a:r>
          </a:p>
          <a:p>
            <a:pPr lvl="1"/>
            <a:r>
              <a:rPr lang="en-CA" dirty="0" smtClean="0"/>
              <a:t>The curriculum is also a personal path for Mercy identity</a:t>
            </a:r>
          </a:p>
          <a:p>
            <a:pPr lvl="1"/>
            <a:r>
              <a:rPr lang="en-CA" dirty="0" smtClean="0"/>
              <a:t>The child is seen as a student of the school</a:t>
            </a:r>
          </a:p>
          <a:p>
            <a:r>
              <a:rPr lang="en-CA" b="1" dirty="0" smtClean="0"/>
              <a:t>Salvation prayer enrolls identity in school of salvation</a:t>
            </a:r>
          </a:p>
          <a:p>
            <a:pPr lvl="1"/>
            <a:r>
              <a:rPr lang="en-CA" dirty="0" smtClean="0"/>
              <a:t>It produces a feeling of sins being forgiven by God</a:t>
            </a:r>
          </a:p>
          <a:p>
            <a:pPr lvl="1"/>
            <a:r>
              <a:rPr lang="en-CA" dirty="0" smtClean="0"/>
              <a:t>‘Peace with God’ depends upon remaining a student</a:t>
            </a:r>
          </a:p>
          <a:p>
            <a:pPr lvl="1"/>
            <a:r>
              <a:rPr lang="en-CA" dirty="0" smtClean="0"/>
              <a:t>Supernatural intervention was needed to establish the school</a:t>
            </a:r>
          </a:p>
          <a:p>
            <a:r>
              <a:rPr lang="en-CA" b="1" dirty="0" smtClean="0"/>
              <a:t>Normal thought unfolds the technical plan of salvation</a:t>
            </a:r>
          </a:p>
          <a:p>
            <a:pPr lvl="1"/>
            <a:r>
              <a:rPr lang="en-CA" dirty="0" smtClean="0"/>
              <a:t>Christ is the head; the church is the body</a:t>
            </a:r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dirty="0" smtClean="0"/>
          </a:p>
          <a:p>
            <a:endParaRPr lang="en-CA" dirty="0" smtClean="0"/>
          </a:p>
        </p:txBody>
      </p:sp>
      <p:sp>
        <p:nvSpPr>
          <p:cNvPr id="20" name="Rounded Rectangle 19"/>
          <p:cNvSpPr/>
          <p:nvPr/>
        </p:nvSpPr>
        <p:spPr>
          <a:xfrm>
            <a:off x="107504" y="1988840"/>
            <a:ext cx="1763688" cy="41044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solidFill>
            <a:srgbClr val="002060"/>
          </a:solidFill>
        </p:spPr>
        <p:txBody>
          <a:bodyPr/>
          <a:lstStyle/>
          <a:p>
            <a:r>
              <a:rPr lang="en-CA" b="1" dirty="0" smtClean="0">
                <a:solidFill>
                  <a:schemeClr val="bg2">
                    <a:lumMod val="90000"/>
                  </a:schemeClr>
                </a:solidFill>
              </a:rPr>
              <a:t>XXII. The Prayer of Salvation</a:t>
            </a:r>
            <a:endParaRPr lang="en-CA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79512" y="2132856"/>
            <a:ext cx="1512168" cy="936104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580156" y="3789040"/>
            <a:ext cx="535460" cy="413207"/>
            <a:chOff x="4710" y="6347"/>
            <a:chExt cx="1440" cy="1115"/>
          </a:xfrm>
        </p:grpSpPr>
        <p:sp>
          <p:nvSpPr>
            <p:cNvPr id="9" name="AutoShape 33"/>
            <p:cNvSpPr>
              <a:spLocks noChangeArrowheads="1"/>
            </p:cNvSpPr>
            <p:nvPr/>
          </p:nvSpPr>
          <p:spPr bwMode="auto">
            <a:xfrm>
              <a:off x="4710" y="6347"/>
              <a:ext cx="1440" cy="111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CA"/>
            </a:p>
          </p:txBody>
        </p:sp>
        <p:sp>
          <p:nvSpPr>
            <p:cNvPr id="10" name="Oval 34"/>
            <p:cNvSpPr>
              <a:spLocks noChangeArrowheads="1"/>
            </p:cNvSpPr>
            <p:nvPr/>
          </p:nvSpPr>
          <p:spPr bwMode="auto">
            <a:xfrm>
              <a:off x="4889" y="6795"/>
              <a:ext cx="227" cy="23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" name="Oval 35"/>
            <p:cNvSpPr>
              <a:spLocks noChangeArrowheads="1"/>
            </p:cNvSpPr>
            <p:nvPr/>
          </p:nvSpPr>
          <p:spPr bwMode="auto">
            <a:xfrm>
              <a:off x="5701" y="6794"/>
              <a:ext cx="227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cxnSp>
          <p:nvCxnSpPr>
            <p:cNvPr id="12" name="AutoShape 36"/>
            <p:cNvCxnSpPr>
              <a:cxnSpLocks noChangeShapeType="1"/>
              <a:stCxn id="10" idx="7"/>
              <a:endCxn id="11" idx="1"/>
            </p:cNvCxnSpPr>
            <p:nvPr/>
          </p:nvCxnSpPr>
          <p:spPr bwMode="auto">
            <a:xfrm rot="16200000">
              <a:off x="5408" y="6504"/>
              <a:ext cx="1" cy="651"/>
            </a:xfrm>
            <a:prstGeom prst="curvedConnector3">
              <a:avLst>
                <a:gd name="adj1" fmla="val 28900000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3" name="TextBox 12"/>
          <p:cNvSpPr txBox="1"/>
          <p:nvPr/>
        </p:nvSpPr>
        <p:spPr>
          <a:xfrm>
            <a:off x="395536" y="227687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/>
              <a:t>TMN</a:t>
            </a:r>
            <a:endParaRPr lang="en-CA" sz="3600" b="1" dirty="0"/>
          </a:p>
        </p:txBody>
      </p:sp>
      <p:sp>
        <p:nvSpPr>
          <p:cNvPr id="15" name="Explosion 2 14"/>
          <p:cNvSpPr/>
          <p:nvPr/>
        </p:nvSpPr>
        <p:spPr>
          <a:xfrm>
            <a:off x="107504" y="4437112"/>
            <a:ext cx="1872208" cy="1584176"/>
          </a:xfrm>
          <a:prstGeom prst="irregularSeal2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323528" y="4942909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/>
              <a:t>MMN</a:t>
            </a:r>
            <a:endParaRPr lang="en-CA" sz="36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07504" y="3429000"/>
            <a:ext cx="1728192" cy="266429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ounded Rectangle 16"/>
          <p:cNvSpPr/>
          <p:nvPr/>
        </p:nvSpPr>
        <p:spPr>
          <a:xfrm>
            <a:off x="107504" y="1988840"/>
            <a:ext cx="1728192" cy="244827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Down Arrow 17"/>
          <p:cNvSpPr/>
          <p:nvPr/>
        </p:nvSpPr>
        <p:spPr>
          <a:xfrm>
            <a:off x="611560" y="4221088"/>
            <a:ext cx="576064" cy="57606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Up Arrow 18"/>
          <p:cNvSpPr/>
          <p:nvPr/>
        </p:nvSpPr>
        <p:spPr>
          <a:xfrm>
            <a:off x="611560" y="3140968"/>
            <a:ext cx="576064" cy="432048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Down Arrow 20"/>
          <p:cNvSpPr/>
          <p:nvPr/>
        </p:nvSpPr>
        <p:spPr>
          <a:xfrm>
            <a:off x="611560" y="2852936"/>
            <a:ext cx="576064" cy="87248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" grpId="0" animBg="1"/>
      <p:bldP spid="6" grpId="0" animBg="1"/>
      <p:bldP spid="13" grpId="0"/>
      <p:bldP spid="15" grpId="0" animBg="1"/>
      <p:bldP spid="14" grpId="0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19" grpId="3" animBg="1"/>
      <p:bldP spid="21" grpId="0" animBg="1"/>
      <p:bldP spid="21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b="1" dirty="0" smtClean="0">
                <a:solidFill>
                  <a:schemeClr val="bg2">
                    <a:lumMod val="90000"/>
                  </a:schemeClr>
                </a:solidFill>
              </a:rPr>
              <a:t>XXIII. Multiple Worlds?</a:t>
            </a:r>
          </a:p>
        </p:txBody>
      </p:sp>
      <p:pic>
        <p:nvPicPr>
          <p:cNvPr id="3" name="Picture 2" descr="C:\Users\Lorin\Desktop\books\diagra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963511"/>
            <a:ext cx="4032448" cy="2129785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499992" y="1700808"/>
            <a:ext cx="4176464" cy="216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3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Angelic World?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3300" dirty="0" smtClean="0"/>
              <a:t>Compatible with </a:t>
            </a:r>
            <a:r>
              <a:rPr lang="en-CA" sz="3300" i="1" dirty="0" smtClean="0"/>
              <a:t>abstract</a:t>
            </a:r>
            <a:r>
              <a:rPr lang="en-CA" sz="3300" dirty="0" smtClean="0"/>
              <a:t> thought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3300" dirty="0" smtClean="0"/>
              <a:t>Teacher handles names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3300" dirty="0" smtClean="0"/>
              <a:t>Perceiver has power to transform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3300" dirty="0" smtClean="0"/>
              <a:t>Angels have missions &amp; deliver messages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7544" y="1700808"/>
            <a:ext cx="3960440" cy="21602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3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Human World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3300" dirty="0" smtClean="0"/>
              <a:t>Compatible with </a:t>
            </a:r>
            <a:r>
              <a:rPr lang="en-CA" sz="3300" i="1" dirty="0" smtClean="0"/>
              <a:t>concrete</a:t>
            </a:r>
            <a:r>
              <a:rPr lang="en-CA" sz="3300" dirty="0" smtClean="0"/>
              <a:t> thought</a:t>
            </a:r>
            <a:endParaRPr kumimoji="0" lang="en-CA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3300" dirty="0" smtClean="0"/>
              <a:t>Mercy handles experiences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3300" dirty="0" smtClean="0"/>
              <a:t>Server performs actions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3300" dirty="0" smtClean="0"/>
              <a:t>This is </a:t>
            </a:r>
            <a:r>
              <a:rPr lang="en-CA" sz="3300" i="1" dirty="0" smtClean="0"/>
              <a:t>known</a:t>
            </a:r>
            <a:r>
              <a:rPr lang="en-CA" sz="3300" dirty="0" smtClean="0"/>
              <a:t> from observation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CA" sz="33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3933056"/>
            <a:ext cx="3960440" cy="2160240"/>
          </a:xfrm>
          <a:prstGeom prst="rect">
            <a:avLst/>
          </a:prstGeom>
          <a:solidFill>
            <a:srgbClr val="FFFFCC"/>
          </a:solidFill>
        </p:spPr>
        <p:txBody>
          <a:bodyPr anchor="t"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3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Spiritual World?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3300" dirty="0" smtClean="0"/>
              <a:t>Compatible with </a:t>
            </a:r>
            <a:r>
              <a:rPr lang="en-CA" sz="3300" i="1" dirty="0" smtClean="0"/>
              <a:t>MNs</a:t>
            </a:r>
            <a:endParaRPr lang="en-CA" sz="33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3300" dirty="0" smtClean="0"/>
              <a:t>MNs drive the mind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3400" dirty="0" smtClean="0"/>
              <a:t>Evil spirits lack content and want to possess bodies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Love holds things</a:t>
            </a:r>
            <a:r>
              <a:rPr kumimoji="0" lang="en-CA" sz="3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together</a:t>
            </a:r>
            <a:endParaRPr kumimoji="0" lang="en-CA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 rot="1005810">
            <a:off x="4576489" y="4495114"/>
            <a:ext cx="4187198" cy="64807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ounded Rectangle 9"/>
          <p:cNvSpPr/>
          <p:nvPr/>
        </p:nvSpPr>
        <p:spPr>
          <a:xfrm rot="20609861">
            <a:off x="4555461" y="4935884"/>
            <a:ext cx="4187198" cy="648072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5724128" y="4581128"/>
            <a:ext cx="1008112" cy="50405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7668344" y="4581128"/>
            <a:ext cx="1008112" cy="50405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899592" y="1259468"/>
            <a:ext cx="727280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CA" b="1" dirty="0" smtClean="0"/>
              <a:t>A theology that ignores the supernatural is ultimately scientism in disguise</a:t>
            </a:r>
            <a:endParaRPr lang="en-CA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67544" y="616530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Acts 23:8,9: …a spirit or angel spoke to…</a:t>
            </a:r>
            <a:endParaRPr lang="en-CA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uiExpand="1" build="p" animBg="1"/>
      <p:bldP spid="5" grpId="0" uiExpand="1" build="p" animBg="1"/>
      <p:bldP spid="6" grpId="1" uiExpand="1" build="p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2">
                    <a:lumMod val="90000"/>
                  </a:schemeClr>
                </a:solidFill>
              </a:rPr>
              <a:t>Summing Up</a:t>
            </a:r>
            <a:endParaRPr lang="en-US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sz="3400" b="1" dirty="0" smtClean="0"/>
              <a:t>We are converging to spirituality without theology</a:t>
            </a:r>
          </a:p>
          <a:p>
            <a:pPr lvl="1"/>
            <a:r>
              <a:rPr lang="en-US" sz="3100" dirty="0" smtClean="0"/>
              <a:t>Folk religion is now studied secularly (CSR, CERC at UBC)</a:t>
            </a:r>
          </a:p>
          <a:p>
            <a:pPr lvl="1"/>
            <a:r>
              <a:rPr lang="en-US" sz="3100" dirty="0" smtClean="0"/>
              <a:t>Christians are seeking experience and sacrament</a:t>
            </a:r>
          </a:p>
          <a:p>
            <a:pPr lvl="1"/>
            <a:r>
              <a:rPr lang="en-US" sz="3100" dirty="0" smtClean="0"/>
              <a:t>The average person is looking for non-physical meaning</a:t>
            </a:r>
          </a:p>
          <a:p>
            <a:r>
              <a:rPr lang="en-US" sz="3400" b="1" dirty="0" smtClean="0"/>
              <a:t>Theology is needed for personal transformation</a:t>
            </a:r>
          </a:p>
          <a:p>
            <a:pPr lvl="1"/>
            <a:r>
              <a:rPr lang="en-US" sz="3100" dirty="0" smtClean="0"/>
              <a:t>Christianity says that a person is saved through belief</a:t>
            </a:r>
          </a:p>
          <a:p>
            <a:pPr lvl="1"/>
            <a:r>
              <a:rPr lang="en-US" sz="3100" dirty="0" smtClean="0"/>
              <a:t>Children are educated with propositional content</a:t>
            </a:r>
          </a:p>
          <a:p>
            <a:pPr lvl="1"/>
            <a:r>
              <a:rPr lang="en-US" sz="3100" dirty="0" smtClean="0"/>
              <a:t>A TMN is needed to transform childish MMNs</a:t>
            </a:r>
          </a:p>
          <a:p>
            <a:r>
              <a:rPr lang="en-US" sz="3400" b="1" dirty="0" smtClean="0"/>
              <a:t>A cognitive approach makes theology discussable</a:t>
            </a:r>
          </a:p>
          <a:p>
            <a:pPr lvl="1"/>
            <a:r>
              <a:rPr lang="en-US" sz="3100" dirty="0" smtClean="0"/>
              <a:t>Based in cognitive mechanisms and not holy books</a:t>
            </a:r>
          </a:p>
          <a:p>
            <a:pPr lvl="1"/>
            <a:r>
              <a:rPr lang="en-US" sz="3100" dirty="0" smtClean="0"/>
              <a:t>Building a concept of God rather than proclaiming one</a:t>
            </a:r>
          </a:p>
          <a:p>
            <a:r>
              <a:rPr lang="en-US" sz="3400" b="1" dirty="0" smtClean="0"/>
              <a:t>TESOL is forced to deal with culture, language &amp; identity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302433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CA" b="1" dirty="0" smtClean="0"/>
              <a:t>Two ways of processing</a:t>
            </a:r>
          </a:p>
          <a:p>
            <a:pPr lvl="1"/>
            <a:r>
              <a:rPr lang="en-CA" dirty="0" smtClean="0"/>
              <a:t>Analytical (Time), Associative (Space)</a:t>
            </a:r>
          </a:p>
          <a:p>
            <a:r>
              <a:rPr lang="en-CA" b="1" dirty="0" smtClean="0"/>
              <a:t>Two ways of labeling information</a:t>
            </a:r>
          </a:p>
          <a:p>
            <a:pPr lvl="1"/>
            <a:r>
              <a:rPr lang="en-CA" dirty="0" smtClean="0"/>
              <a:t>Emotion, Confidence (certainty)</a:t>
            </a:r>
          </a:p>
          <a:p>
            <a:r>
              <a:rPr lang="en-CA" b="1" dirty="0" smtClean="0"/>
              <a:t>Two mental circuits</a:t>
            </a:r>
          </a:p>
          <a:p>
            <a:pPr lvl="1"/>
            <a:r>
              <a:rPr lang="en-CA" dirty="0" smtClean="0"/>
              <a:t>Abstract, Concrete</a:t>
            </a:r>
          </a:p>
          <a:p>
            <a:r>
              <a:rPr lang="en-CA" b="1" dirty="0" smtClean="0"/>
              <a:t>Two kinds of modules</a:t>
            </a:r>
          </a:p>
          <a:p>
            <a:pPr lvl="1"/>
            <a:r>
              <a:rPr lang="en-CA" dirty="0" smtClean="0"/>
              <a:t>Simple (T S M P), Composite (E C F)</a:t>
            </a:r>
          </a:p>
          <a:p>
            <a:pPr lvl="1"/>
            <a:endParaRPr lang="en-CA" dirty="0" smtClean="0"/>
          </a:p>
        </p:txBody>
      </p:sp>
      <p:pic>
        <p:nvPicPr>
          <p:cNvPr id="5" name="Picture 4" descr="C:\Users\Lorin\Desktop\books\diagra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04800"/>
            <a:ext cx="5880398" cy="29519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600" b="1" dirty="0" smtClean="0"/>
              <a:t>Thank you </a:t>
            </a:r>
          </a:p>
          <a:p>
            <a:pPr algn="ctr">
              <a:buNone/>
            </a:pPr>
            <a:r>
              <a:rPr lang="en-US" sz="4800" dirty="0" smtClean="0"/>
              <a:t>for your kind attention</a:t>
            </a:r>
          </a:p>
          <a:p>
            <a:pPr algn="ctr">
              <a:buNone/>
            </a:pPr>
            <a:r>
              <a:rPr lang="en-US" dirty="0" smtClean="0">
                <a:hlinkClick r:id="rId3"/>
              </a:rPr>
              <a:t>http://www.mentalsymmetry.com/tesol.php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(go to downloads for </a:t>
            </a:r>
            <a:r>
              <a:rPr lang="en-US" dirty="0" err="1" smtClean="0"/>
              <a:t>powerpoint</a:t>
            </a:r>
            <a:r>
              <a:rPr lang="en-US" dirty="0" smtClean="0"/>
              <a:t>)</a:t>
            </a:r>
          </a:p>
          <a:p>
            <a:pPr algn="ctr">
              <a:buNone/>
            </a:pPr>
            <a:r>
              <a:rPr lang="en-US" dirty="0" err="1" smtClean="0"/>
              <a:t>Youtube</a:t>
            </a:r>
            <a:r>
              <a:rPr lang="en-US" dirty="0" smtClean="0"/>
              <a:t> video will be posted</a:t>
            </a:r>
          </a:p>
          <a:p>
            <a:pPr algn="ctr">
              <a:buNone/>
            </a:pPr>
            <a:r>
              <a:rPr lang="en-US" sz="3600" i="1" dirty="0" err="1" smtClean="0"/>
              <a:t>Lorin</a:t>
            </a:r>
            <a:r>
              <a:rPr lang="en-US" sz="3600" i="1" dirty="0" smtClean="0"/>
              <a:t> Friesen &amp; Angelina Van Dyke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400" dirty="0" smtClean="0"/>
          </a:p>
          <a:p>
            <a:r>
              <a:rPr lang="en-CA" sz="6000" dirty="0" smtClean="0"/>
              <a:t>Acton, William (1979). </a:t>
            </a:r>
            <a:r>
              <a:rPr lang="en-CA" sz="6000" i="1" dirty="0" smtClean="0"/>
              <a:t>Second language learning and perception of difference in attitude.</a:t>
            </a:r>
            <a:r>
              <a:rPr lang="en-CA" sz="6000" dirty="0" smtClean="0"/>
              <a:t> Unpublished doctoral dissertation, University of Michigan.</a:t>
            </a:r>
            <a:endParaRPr lang="en-US" sz="6000" dirty="0" smtClean="0"/>
          </a:p>
          <a:p>
            <a:r>
              <a:rPr lang="en-US" sz="6000" dirty="0" smtClean="0"/>
              <a:t>Acton, William (1984). </a:t>
            </a:r>
            <a:r>
              <a:rPr lang="en-CA" sz="6000" dirty="0" smtClean="0"/>
              <a:t>Changing fossilized pronunciation. </a:t>
            </a:r>
            <a:r>
              <a:rPr lang="en-CA" sz="6000" i="1" dirty="0" smtClean="0"/>
              <a:t>TESOL Quarterly,</a:t>
            </a:r>
            <a:r>
              <a:rPr lang="en-CA" sz="6000" dirty="0" smtClean="0"/>
              <a:t> 18(1), 71-85.</a:t>
            </a:r>
          </a:p>
          <a:p>
            <a:r>
              <a:rPr lang="en-CA" sz="6000" dirty="0" smtClean="0"/>
              <a:t>Acton, William (2013). e-Motional methods: cognitively complex, hands-on teaching and learning.</a:t>
            </a:r>
            <a:endParaRPr lang="en-US" sz="6000" dirty="0" smtClean="0"/>
          </a:p>
          <a:p>
            <a:r>
              <a:rPr lang="en-US" sz="6000" dirty="0" err="1" smtClean="0"/>
              <a:t>Arundale</a:t>
            </a:r>
            <a:r>
              <a:rPr lang="en-US" sz="6000" dirty="0" smtClean="0"/>
              <a:t>, Robert B. (1999). An alternative model and ideology of communication for an alternative to politeness theory.  </a:t>
            </a:r>
            <a:r>
              <a:rPr lang="en-US" sz="6000" i="1" dirty="0" smtClean="0"/>
              <a:t>Pragmatics, </a:t>
            </a:r>
            <a:r>
              <a:rPr lang="en-US" sz="6000" dirty="0" smtClean="0"/>
              <a:t>9(1)</a:t>
            </a:r>
            <a:r>
              <a:rPr lang="en-US" sz="6000" i="1" dirty="0" smtClean="0"/>
              <a:t>, </a:t>
            </a:r>
            <a:r>
              <a:rPr lang="en-US" sz="6000" dirty="0" smtClean="0"/>
              <a:t>119-153.</a:t>
            </a:r>
          </a:p>
          <a:p>
            <a:r>
              <a:rPr lang="en-US" sz="6000" dirty="0" err="1" smtClean="0"/>
              <a:t>Arundale</a:t>
            </a:r>
            <a:r>
              <a:rPr lang="en-US" sz="6000" dirty="0" smtClean="0"/>
              <a:t>, Robert B. (2006). Face as relational and interactional: A communication framework for research on face, </a:t>
            </a:r>
            <a:r>
              <a:rPr lang="en-US" sz="6000" dirty="0" err="1" smtClean="0"/>
              <a:t>facework</a:t>
            </a:r>
            <a:r>
              <a:rPr lang="en-US" sz="6000" dirty="0" smtClean="0"/>
              <a:t> and politeness. </a:t>
            </a:r>
            <a:r>
              <a:rPr lang="en-US" sz="6000" i="1" dirty="0" smtClean="0"/>
              <a:t>Journal of Politeness Research, </a:t>
            </a:r>
            <a:r>
              <a:rPr lang="en-US" sz="6000" dirty="0" smtClean="0"/>
              <a:t>2, 193-216.</a:t>
            </a:r>
          </a:p>
          <a:p>
            <a:r>
              <a:rPr lang="en-US" sz="6000" dirty="0" smtClean="0"/>
              <a:t>Barrett, Justin. (2004) </a:t>
            </a:r>
            <a:r>
              <a:rPr lang="en-US" sz="6000" i="1" dirty="0" smtClean="0"/>
              <a:t>Who Would Believe in God? </a:t>
            </a:r>
            <a:r>
              <a:rPr lang="en-US" sz="6000" dirty="0" smtClean="0"/>
              <a:t>Lanham, MD: </a:t>
            </a:r>
            <a:r>
              <a:rPr lang="en-US" sz="6000" dirty="0" err="1" smtClean="0"/>
              <a:t>Ultimira</a:t>
            </a:r>
            <a:r>
              <a:rPr lang="en-US" sz="6000" dirty="0" smtClean="0"/>
              <a:t> Press. </a:t>
            </a:r>
          </a:p>
          <a:p>
            <a:r>
              <a:rPr lang="en-US" sz="6000" dirty="0" smtClean="0"/>
              <a:t>Beauregard, Mario and O’Leary, Denyse. (2007). </a:t>
            </a:r>
            <a:r>
              <a:rPr lang="en-US" sz="6000" i="1" dirty="0" smtClean="0"/>
              <a:t>The Spiritual Brain:  A Neuroscientist’s Search for the Existence of the Soul. </a:t>
            </a:r>
            <a:r>
              <a:rPr lang="en-US" sz="6000" dirty="0" smtClean="0"/>
              <a:t>New York, NY: Harper Collins</a:t>
            </a:r>
          </a:p>
          <a:p>
            <a:r>
              <a:rPr lang="en-US" sz="6000" dirty="0" smtClean="0"/>
              <a:t>Beer, Jennifer S. et al.(2003).  The regulatory function of self-conscious emotion: Insights from patients  with orbitofrontal damage. </a:t>
            </a:r>
            <a:r>
              <a:rPr lang="en-US" sz="6000" i="1" dirty="0" smtClean="0"/>
              <a:t>Journal of Personality and Social Psychology, </a:t>
            </a:r>
            <a:r>
              <a:rPr lang="en-US" sz="6000" dirty="0" smtClean="0"/>
              <a:t>85(4), 594–604. </a:t>
            </a:r>
          </a:p>
          <a:p>
            <a:r>
              <a:rPr lang="en-US" sz="6000" dirty="0" err="1" smtClean="0"/>
              <a:t>Belenky</a:t>
            </a:r>
            <a:r>
              <a:rPr lang="en-US" sz="6000" dirty="0" smtClean="0"/>
              <a:t>, M.F., </a:t>
            </a:r>
            <a:r>
              <a:rPr lang="en-US" sz="6000" dirty="0" err="1" smtClean="0"/>
              <a:t>Clinchy</a:t>
            </a:r>
            <a:r>
              <a:rPr lang="en-US" sz="6000" dirty="0" smtClean="0"/>
              <a:t>, B. M., Goldberger, N.R., </a:t>
            </a:r>
            <a:r>
              <a:rPr lang="en-US" sz="6000" dirty="0" err="1" smtClean="0"/>
              <a:t>Tarule</a:t>
            </a:r>
            <a:r>
              <a:rPr lang="en-US" sz="6000" dirty="0" smtClean="0"/>
              <a:t>, J.M. (1986). </a:t>
            </a:r>
            <a:r>
              <a:rPr lang="en-US" sz="6000" i="1" dirty="0" smtClean="0"/>
              <a:t>Women’s ways of knowing: The development of self voice and mind</a:t>
            </a:r>
            <a:r>
              <a:rPr lang="en-US" sz="6000" dirty="0" smtClean="0"/>
              <a:t>. New York: Basic Books Inc.   </a:t>
            </a:r>
            <a:r>
              <a:rPr lang="en-US" sz="6000" u="sng" dirty="0" smtClean="0">
                <a:hlinkClick r:id="rId3"/>
              </a:rPr>
              <a:t>http://collegestudentdeveltheory.blogspot.ca/2010/10/womens-ways-of-knowing-synopsis-by-e.html</a:t>
            </a:r>
            <a:endParaRPr lang="en-US" sz="6000" dirty="0" smtClean="0"/>
          </a:p>
          <a:p>
            <a:r>
              <a:rPr lang="en-US" sz="6000" dirty="0" smtClean="0"/>
              <a:t>Briggs, </a:t>
            </a:r>
            <a:r>
              <a:rPr lang="en-US" sz="6000" dirty="0" err="1" smtClean="0"/>
              <a:t>Farran</a:t>
            </a:r>
            <a:r>
              <a:rPr lang="en-US" sz="6000" dirty="0" smtClean="0"/>
              <a:t> and </a:t>
            </a:r>
            <a:r>
              <a:rPr lang="en-US" sz="6000" dirty="0" err="1" smtClean="0"/>
              <a:t>Usrey</a:t>
            </a:r>
            <a:r>
              <a:rPr lang="en-US" sz="6000" dirty="0" smtClean="0"/>
              <a:t>, Martin W. (2008) Emerging views of </a:t>
            </a:r>
            <a:r>
              <a:rPr lang="en-US" sz="6000" dirty="0" err="1" smtClean="0"/>
              <a:t>corticothalamic</a:t>
            </a:r>
            <a:r>
              <a:rPr lang="en-US" sz="6000" dirty="0" smtClean="0"/>
              <a:t> function. </a:t>
            </a:r>
            <a:r>
              <a:rPr lang="en-US" sz="6000" i="1" dirty="0" smtClean="0"/>
              <a:t>Current Opinions in Neurobiology, </a:t>
            </a:r>
            <a:r>
              <a:rPr lang="en-US" sz="6000" dirty="0" smtClean="0"/>
              <a:t>18(4), 403–407.  doi:10.1016/j.conb.2008.09.002.</a:t>
            </a:r>
          </a:p>
          <a:p>
            <a:r>
              <a:rPr lang="en-US" sz="6000" dirty="0" smtClean="0"/>
              <a:t>Chan, Dennis et al.  (2009). The clinical profile of right temporal lobe atrophy.  </a:t>
            </a:r>
            <a:r>
              <a:rPr lang="en-US" sz="6000" i="1" dirty="0" smtClean="0"/>
              <a:t>BRAIN: a Journal of Neurology, </a:t>
            </a:r>
            <a:r>
              <a:rPr lang="en-US" sz="6000" dirty="0" smtClean="0"/>
              <a:t>132, 1287-1298.</a:t>
            </a:r>
          </a:p>
          <a:p>
            <a:r>
              <a:rPr lang="en-US" sz="6000" dirty="0" smtClean="0"/>
              <a:t>Chomsky, Noam. (1966). </a:t>
            </a:r>
            <a:r>
              <a:rPr lang="en-US" sz="6000" i="1" dirty="0" smtClean="0"/>
              <a:t>Topics in the Theory of Generative Grammar</a:t>
            </a:r>
            <a:r>
              <a:rPr lang="en-US" sz="6000" dirty="0" smtClean="0"/>
              <a:t>. The Hague, The Netherlands: Mouton and Co. </a:t>
            </a:r>
          </a:p>
          <a:p>
            <a:r>
              <a:rPr lang="en-US" sz="6000" dirty="0" smtClean="0"/>
              <a:t>Cohen, Michael X. and Frank, Michael J. (2009). </a:t>
            </a:r>
            <a:r>
              <a:rPr lang="en-US" sz="6000" dirty="0" err="1" smtClean="0"/>
              <a:t>Neurocomputational</a:t>
            </a:r>
            <a:r>
              <a:rPr lang="en-US" sz="6000" dirty="0" smtClean="0"/>
              <a:t> models of basal ganglia function in learning, memory and choice. </a:t>
            </a:r>
            <a:r>
              <a:rPr lang="en-US" sz="6000" i="1" dirty="0" err="1" smtClean="0"/>
              <a:t>Behavioural</a:t>
            </a:r>
            <a:r>
              <a:rPr lang="en-US" sz="6000" i="1" dirty="0" smtClean="0"/>
              <a:t> Brain Research</a:t>
            </a:r>
            <a:r>
              <a:rPr lang="en-US" sz="6000" dirty="0" smtClean="0"/>
              <a:t>, 199(1), 141–156. </a:t>
            </a:r>
          </a:p>
          <a:p>
            <a:r>
              <a:rPr lang="en-US" sz="6000" dirty="0" smtClean="0"/>
              <a:t>Cook, Vivian. </a:t>
            </a:r>
            <a:r>
              <a:rPr lang="en-US" sz="6000" i="1" dirty="0" err="1" smtClean="0"/>
              <a:t>Krashen’s</a:t>
            </a:r>
            <a:r>
              <a:rPr lang="en-US" sz="6000" i="1" dirty="0" smtClean="0"/>
              <a:t> Comprehension Hypothesis Model of L2 Learning.</a:t>
            </a:r>
            <a:r>
              <a:rPr lang="en-US" sz="6000" dirty="0" smtClean="0"/>
              <a:t>  Retrieved from </a:t>
            </a:r>
            <a:r>
              <a:rPr lang="en-US" sz="6000" u="sng" dirty="0" smtClean="0">
                <a:hlinkClick r:id="rId4"/>
              </a:rPr>
              <a:t>http://homepage.ntlworld.com/vivian.c/SLA/Krashen.htm</a:t>
            </a:r>
            <a:endParaRPr lang="en-US" sz="6000" dirty="0" smtClean="0"/>
          </a:p>
          <a:p>
            <a:endParaRPr lang="en-US" sz="6400" dirty="0" smtClean="0"/>
          </a:p>
          <a:p>
            <a:pPr>
              <a:buNone/>
            </a:pPr>
            <a:r>
              <a:rPr lang="en-US" sz="5600" dirty="0" smtClean="0"/>
              <a:t> </a:t>
            </a:r>
          </a:p>
          <a:p>
            <a:pPr>
              <a:buNone/>
            </a:pPr>
            <a:endParaRPr lang="en-US" sz="5600" dirty="0" smtClean="0"/>
          </a:p>
        </p:txBody>
      </p:sp>
    </p:spTree>
    <p:extLst>
      <p:ext uri="{BB962C8B-B14F-4D97-AF65-F5344CB8AC3E}">
        <p14:creationId xmlns:p14="http://schemas.microsoft.com/office/powerpoint/2010/main" xmlns="" val="17236386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Autofit/>
          </a:bodyPr>
          <a:lstStyle/>
          <a:p>
            <a:r>
              <a:rPr lang="en-CA" sz="1500" dirty="0" smtClean="0"/>
              <a:t>Cottrell,  A.B. and </a:t>
            </a:r>
            <a:r>
              <a:rPr lang="en-CA" sz="1500" dirty="0" err="1" smtClean="0"/>
              <a:t>Useem</a:t>
            </a:r>
            <a:r>
              <a:rPr lang="en-CA" sz="1500" dirty="0" smtClean="0"/>
              <a:t>, R.H. (1993). TCKs four times more likely to earn bachelor's degrees. </a:t>
            </a:r>
            <a:r>
              <a:rPr lang="en-CA" sz="1500" i="1" dirty="0" err="1" smtClean="0"/>
              <a:t>NewsLinks</a:t>
            </a:r>
            <a:r>
              <a:rPr lang="en-CA" sz="1500" i="1" dirty="0" smtClean="0"/>
              <a:t>-The Newspaper of International Schools Services, </a:t>
            </a:r>
            <a:r>
              <a:rPr lang="en-CA" sz="1500" dirty="0" smtClean="0"/>
              <a:t>7(5), Princeton, NJ.</a:t>
            </a:r>
          </a:p>
          <a:p>
            <a:r>
              <a:rPr lang="en-US" sz="1500" dirty="0" err="1" smtClean="0"/>
              <a:t>Culhane</a:t>
            </a:r>
            <a:r>
              <a:rPr lang="en-US" sz="1500" dirty="0" smtClean="0"/>
              <a:t>, S.F. (2004). An intercultural interaction model: Acculturation attitudes in second language  acquisition. </a:t>
            </a:r>
            <a:r>
              <a:rPr lang="en-US" sz="1500" i="1" dirty="0" smtClean="0"/>
              <a:t>Electronic Journal of Foreign Language Teaching, 1</a:t>
            </a:r>
            <a:r>
              <a:rPr lang="en-US" sz="1500" dirty="0" smtClean="0"/>
              <a:t>(1). Retrieved from </a:t>
            </a:r>
            <a:r>
              <a:rPr lang="en-US" sz="1500" u="sng" dirty="0" smtClean="0">
                <a:hlinkClick r:id="rId3"/>
              </a:rPr>
              <a:t>http://e-flt.nus.edu.sg/v1n12004/culhane.htm#3%20%20Acculturation%20attitudes</a:t>
            </a:r>
            <a:endParaRPr lang="en-US" sz="1500" dirty="0" smtClean="0"/>
          </a:p>
          <a:p>
            <a:r>
              <a:rPr lang="en-US" sz="1500" dirty="0" err="1" smtClean="0"/>
              <a:t>Damasio</a:t>
            </a:r>
            <a:r>
              <a:rPr lang="en-US" sz="1500" dirty="0" smtClean="0"/>
              <a:t>, Antonio.  </a:t>
            </a:r>
            <a:r>
              <a:rPr lang="en-US" sz="1500" i="1" dirty="0" err="1" smtClean="0"/>
              <a:t>Descarte’s</a:t>
            </a:r>
            <a:r>
              <a:rPr lang="en-US" sz="1500" i="1" dirty="0" smtClean="0"/>
              <a:t> Error.</a:t>
            </a:r>
            <a:r>
              <a:rPr lang="en-US" sz="1500" dirty="0" smtClean="0"/>
              <a:t> (1994, 2006). USA: Penguin Books, </a:t>
            </a:r>
            <a:r>
              <a:rPr lang="en-US" sz="1500" dirty="0" err="1" smtClean="0"/>
              <a:t>getAbsract</a:t>
            </a:r>
            <a:r>
              <a:rPr lang="en-US" sz="1500" dirty="0" smtClean="0"/>
              <a:t>.  </a:t>
            </a:r>
          </a:p>
          <a:p>
            <a:r>
              <a:rPr lang="en-US" sz="1500" dirty="0" err="1" smtClean="0"/>
              <a:t>Damasio</a:t>
            </a:r>
            <a:r>
              <a:rPr lang="en-US" sz="1500" dirty="0" smtClean="0"/>
              <a:t>, Antonio. (1999). The </a:t>
            </a:r>
            <a:r>
              <a:rPr lang="en-US" sz="1500" i="1" dirty="0" smtClean="0"/>
              <a:t>Feeling of What Happens: Body and Emotion in the Making of Consciousness.</a:t>
            </a:r>
            <a:r>
              <a:rPr lang="en-US" sz="1500" dirty="0" smtClean="0"/>
              <a:t> London: Heinemann.</a:t>
            </a:r>
          </a:p>
          <a:p>
            <a:r>
              <a:rPr lang="en-US" sz="1500" dirty="0" smtClean="0"/>
              <a:t>Davies, </a:t>
            </a:r>
            <a:r>
              <a:rPr lang="en-US" sz="1500" dirty="0" err="1" smtClean="0"/>
              <a:t>Bethan</a:t>
            </a:r>
            <a:r>
              <a:rPr lang="en-US" sz="1500" dirty="0" smtClean="0"/>
              <a:t> L. (2000). Grice’s Cooperative Principle: getting the meaning across.  </a:t>
            </a:r>
            <a:r>
              <a:rPr lang="en-US" sz="1500" i="1" dirty="0" smtClean="0"/>
              <a:t>Leeds Working Papers in Linguistics, </a:t>
            </a:r>
            <a:r>
              <a:rPr lang="en-US" sz="1500" dirty="0" smtClean="0"/>
              <a:t>8, 1-26.</a:t>
            </a:r>
          </a:p>
          <a:p>
            <a:r>
              <a:rPr lang="en-US" sz="1500" dirty="0" smtClean="0"/>
              <a:t>Davies, </a:t>
            </a:r>
            <a:r>
              <a:rPr lang="en-US" sz="1500" dirty="0" err="1" smtClean="0"/>
              <a:t>Bethan</a:t>
            </a:r>
            <a:r>
              <a:rPr lang="en-US" sz="1500" dirty="0" smtClean="0"/>
              <a:t> L. (2007). Grice’s Cooperative Principle: Meaning and rationality. </a:t>
            </a:r>
            <a:r>
              <a:rPr lang="en-US" sz="1500" i="1" dirty="0" smtClean="0"/>
              <a:t>Journal of Pragmatics, </a:t>
            </a:r>
            <a:r>
              <a:rPr lang="en-US" sz="1500" dirty="0" smtClean="0"/>
              <a:t>39, 2308-2331.</a:t>
            </a:r>
          </a:p>
          <a:p>
            <a:r>
              <a:rPr lang="en-US" sz="1500" dirty="0" smtClean="0"/>
              <a:t>Davis, Wayne. (2007).  </a:t>
            </a:r>
            <a:r>
              <a:rPr lang="en-US" sz="1500" dirty="0" err="1" smtClean="0"/>
              <a:t>Implicature</a:t>
            </a:r>
            <a:r>
              <a:rPr lang="en-US" sz="1500" dirty="0" smtClean="0"/>
              <a:t>: Intention, convention, and principle in the failure of </a:t>
            </a:r>
            <a:r>
              <a:rPr lang="en-US" sz="1500" dirty="0" err="1" smtClean="0"/>
              <a:t>Gricean</a:t>
            </a:r>
            <a:r>
              <a:rPr lang="en-US" sz="1500" dirty="0" smtClean="0"/>
              <a:t> theory.</a:t>
            </a:r>
          </a:p>
          <a:p>
            <a:r>
              <a:rPr lang="en-CA" sz="1500" dirty="0" err="1" smtClean="0"/>
              <a:t>Dörnyei</a:t>
            </a:r>
            <a:r>
              <a:rPr lang="en-CA" sz="1500" dirty="0" smtClean="0"/>
              <a:t>, </a:t>
            </a:r>
            <a:r>
              <a:rPr lang="en-CA" sz="1500" dirty="0" err="1" smtClean="0"/>
              <a:t>Zoltán</a:t>
            </a:r>
            <a:r>
              <a:rPr lang="en-CA" sz="1500" dirty="0" smtClean="0"/>
              <a:t>. (2009). The L2 Motivational Self System. In </a:t>
            </a:r>
            <a:r>
              <a:rPr lang="en-CA" sz="1500" i="1" dirty="0" smtClean="0"/>
              <a:t>Motivation, Language Identity and the L2 Self. </a:t>
            </a:r>
            <a:r>
              <a:rPr lang="en-CA" sz="1500" dirty="0" smtClean="0"/>
              <a:t>Ed. </a:t>
            </a:r>
            <a:r>
              <a:rPr lang="en-CA" sz="1500" dirty="0" err="1" smtClean="0"/>
              <a:t>Zoltán</a:t>
            </a:r>
            <a:r>
              <a:rPr lang="en-CA" sz="1500" dirty="0" smtClean="0"/>
              <a:t> </a:t>
            </a:r>
            <a:r>
              <a:rPr lang="en-CA" sz="1500" dirty="0" err="1" smtClean="0"/>
              <a:t>Dörnyei</a:t>
            </a:r>
            <a:r>
              <a:rPr lang="en-CA" sz="1500" dirty="0" smtClean="0"/>
              <a:t> and </a:t>
            </a:r>
            <a:r>
              <a:rPr lang="en-CA" sz="1500" dirty="0" err="1" smtClean="0"/>
              <a:t>Ema</a:t>
            </a:r>
            <a:r>
              <a:rPr lang="en-CA" sz="1500" dirty="0" smtClean="0"/>
              <a:t> </a:t>
            </a:r>
            <a:r>
              <a:rPr lang="en-CA" sz="1500" dirty="0" err="1" smtClean="0"/>
              <a:t>Ushioda</a:t>
            </a:r>
            <a:r>
              <a:rPr lang="en-CA" sz="1500" dirty="0" smtClean="0"/>
              <a:t>. Bristol, UK: Multilingual Matters. 9-42.</a:t>
            </a:r>
            <a:endParaRPr lang="en-US" sz="1500" dirty="0" smtClean="0"/>
          </a:p>
          <a:p>
            <a:r>
              <a:rPr lang="en-US" sz="1500" dirty="0" smtClean="0"/>
              <a:t>Ellis, Nick C. (1998). </a:t>
            </a:r>
            <a:r>
              <a:rPr lang="en-US" sz="1500" dirty="0" err="1" smtClean="0"/>
              <a:t>Emergentism</a:t>
            </a:r>
            <a:r>
              <a:rPr lang="en-US" sz="1500" dirty="0" smtClean="0"/>
              <a:t>, connectionism and language learning. </a:t>
            </a:r>
            <a:r>
              <a:rPr lang="en-US" sz="1500" i="1" dirty="0" smtClean="0"/>
              <a:t>Language Learning </a:t>
            </a:r>
            <a:r>
              <a:rPr lang="en-US" sz="1500" dirty="0" smtClean="0"/>
              <a:t>48(4), 631–664.</a:t>
            </a:r>
          </a:p>
          <a:p>
            <a:r>
              <a:rPr lang="en-US" sz="1500" dirty="0" err="1"/>
              <a:t>Fairclough</a:t>
            </a:r>
            <a:r>
              <a:rPr lang="en-US" sz="1500" dirty="0"/>
              <a:t>, N. (1989). </a:t>
            </a:r>
            <a:r>
              <a:rPr lang="en-US" sz="1500" i="1" dirty="0"/>
              <a:t>Language and Power</a:t>
            </a:r>
            <a:r>
              <a:rPr lang="en-US" sz="1500" dirty="0"/>
              <a:t>. Edinburgh, UK and New York, NY: Longman.</a:t>
            </a:r>
          </a:p>
          <a:p>
            <a:r>
              <a:rPr lang="en-US" sz="1500" dirty="0" err="1"/>
              <a:t>Fairclough</a:t>
            </a:r>
            <a:r>
              <a:rPr lang="en-US" sz="1500" dirty="0"/>
              <a:t>, N. (2003).</a:t>
            </a:r>
            <a:r>
              <a:rPr lang="en-CA" sz="1500" dirty="0"/>
              <a:t> </a:t>
            </a:r>
            <a:r>
              <a:rPr lang="en-CA" sz="1500" i="1" dirty="0"/>
              <a:t>Analyzing Discourse: Textual Analysis for Social Research</a:t>
            </a:r>
            <a:r>
              <a:rPr lang="en-CA" sz="1500" dirty="0"/>
              <a:t>. London: </a:t>
            </a:r>
            <a:r>
              <a:rPr lang="en-CA" sz="1500" dirty="0" err="1"/>
              <a:t>Routledge</a:t>
            </a:r>
            <a:r>
              <a:rPr lang="en-CA" sz="1500" dirty="0"/>
              <a:t>.</a:t>
            </a:r>
            <a:endParaRPr lang="en-US" sz="1500" dirty="0"/>
          </a:p>
          <a:p>
            <a:r>
              <a:rPr lang="en-US" sz="1500" dirty="0" err="1"/>
              <a:t>Fanselow</a:t>
            </a:r>
            <a:r>
              <a:rPr lang="en-US" sz="1500" dirty="0"/>
              <a:t>, Michael and Dong, Hong-Wei (2010). </a:t>
            </a:r>
            <a:r>
              <a:rPr lang="en-CA" sz="1500" dirty="0"/>
              <a:t>Are The Dorsal and Ventral Hippocampus functionally distinct structures? </a:t>
            </a:r>
            <a:r>
              <a:rPr lang="en-CA" sz="1500" i="1" dirty="0"/>
              <a:t>Neuron</a:t>
            </a:r>
            <a:r>
              <a:rPr lang="en-CA" sz="1500" dirty="0"/>
              <a:t>, 65(1), 7</a:t>
            </a:r>
            <a:r>
              <a:rPr lang="en-CA" sz="1500" i="1" dirty="0"/>
              <a:t>.</a:t>
            </a:r>
            <a:endParaRPr lang="en-US" sz="1500" dirty="0"/>
          </a:p>
          <a:p>
            <a:r>
              <a:rPr lang="en-CA" sz="1500" dirty="0" err="1" smtClean="0"/>
              <a:t>Fodor</a:t>
            </a:r>
            <a:r>
              <a:rPr lang="en-CA" sz="1500" dirty="0"/>
              <a:t>, J. A. (1983). </a:t>
            </a:r>
            <a:r>
              <a:rPr lang="en-CA" sz="1500" i="1" dirty="0"/>
              <a:t>Modularity of Mind: An Essay on Faculty Psychology</a:t>
            </a:r>
            <a:r>
              <a:rPr lang="en-CA" sz="1500" dirty="0"/>
              <a:t>. Cambridge, MA: MIT Press.</a:t>
            </a:r>
            <a:endParaRPr lang="en-US" sz="1500" dirty="0"/>
          </a:p>
          <a:p>
            <a:endParaRPr lang="en-US" sz="1500" dirty="0" smtClean="0"/>
          </a:p>
          <a:p>
            <a:endParaRPr lang="en-US" sz="1500" dirty="0" smtClean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xmlns="" val="370128477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336704"/>
          </a:xfrm>
        </p:spPr>
        <p:txBody>
          <a:bodyPr>
            <a:noAutofit/>
          </a:bodyPr>
          <a:lstStyle/>
          <a:p>
            <a:r>
              <a:rPr lang="en-US" sz="1500" dirty="0" smtClean="0"/>
              <a:t>Fortune, D. and Fortune K. (1987, 2009). </a:t>
            </a:r>
            <a:r>
              <a:rPr lang="en-US" sz="1500" i="1" dirty="0" smtClean="0"/>
              <a:t>Discover Your God-Given Gifts</a:t>
            </a:r>
            <a:r>
              <a:rPr lang="en-US" sz="1500" dirty="0" smtClean="0"/>
              <a:t>. Grand Rapids, MI: Chosen Books.</a:t>
            </a:r>
          </a:p>
          <a:p>
            <a:r>
              <a:rPr lang="en-US" sz="1500" dirty="0" smtClean="0"/>
              <a:t>Friesen, Lane. (1986). </a:t>
            </a:r>
            <a:r>
              <a:rPr lang="en-US" sz="1500" i="1" dirty="0" smtClean="0"/>
              <a:t>Cognitive Styles in History: Perceiver and Mercy</a:t>
            </a:r>
            <a:r>
              <a:rPr lang="en-US" sz="1500" dirty="0" smtClean="0"/>
              <a:t>, First Ed. Lane Friesen, Inc. </a:t>
            </a:r>
          </a:p>
          <a:p>
            <a:r>
              <a:rPr lang="en-US" sz="1500" dirty="0" smtClean="0"/>
              <a:t>Friesen</a:t>
            </a:r>
            <a:r>
              <a:rPr lang="en-US" sz="1500" dirty="0"/>
              <a:t>, Lane. (1986). </a:t>
            </a:r>
            <a:r>
              <a:rPr lang="en-US" sz="1500" i="1" dirty="0"/>
              <a:t>Cognitive Styles in History: Contributor and Server</a:t>
            </a:r>
            <a:r>
              <a:rPr lang="en-US" sz="1500" dirty="0"/>
              <a:t>, </a:t>
            </a:r>
            <a:r>
              <a:rPr lang="en-US" sz="1500" dirty="0" smtClean="0"/>
              <a:t>First Ed</a:t>
            </a:r>
            <a:r>
              <a:rPr lang="en-US" sz="1500" dirty="0"/>
              <a:t>. Lane Friesen, Inc. </a:t>
            </a:r>
          </a:p>
          <a:p>
            <a:r>
              <a:rPr lang="en-US" sz="1500" dirty="0"/>
              <a:t>Friesen, </a:t>
            </a:r>
            <a:r>
              <a:rPr lang="en-US" sz="1500" dirty="0" err="1"/>
              <a:t>Lorin</a:t>
            </a:r>
            <a:r>
              <a:rPr lang="en-US" sz="1500" dirty="0"/>
              <a:t>. (2012). </a:t>
            </a:r>
            <a:r>
              <a:rPr lang="en-US" sz="1500" i="1" dirty="0"/>
              <a:t>God, Theology, and Cognitive Modules: A General Theory of Human Thought.</a:t>
            </a:r>
            <a:r>
              <a:rPr lang="en-US" sz="1500" dirty="0"/>
              <a:t>  Abbotsford, BC:  </a:t>
            </a:r>
            <a:r>
              <a:rPr lang="en-US" sz="1500" dirty="0" err="1"/>
              <a:t>Lorin</a:t>
            </a:r>
            <a:r>
              <a:rPr lang="en-US" sz="1500" dirty="0"/>
              <a:t> Friesen.</a:t>
            </a:r>
          </a:p>
          <a:p>
            <a:pPr>
              <a:lnSpc>
                <a:spcPts val="1600"/>
              </a:lnSpc>
            </a:pPr>
            <a:r>
              <a:rPr lang="en-US" sz="1500" dirty="0" smtClean="0"/>
              <a:t>Greenberg, Joseph H. (1975). Research on Language Universals. </a:t>
            </a:r>
            <a:r>
              <a:rPr lang="en-US" sz="1500" i="1" dirty="0" smtClean="0"/>
              <a:t>Annual Review of Anthropology, </a:t>
            </a:r>
            <a:r>
              <a:rPr lang="en-US" sz="1500" dirty="0" smtClean="0"/>
              <a:t>4, 75-94.</a:t>
            </a:r>
          </a:p>
          <a:p>
            <a:pPr>
              <a:lnSpc>
                <a:spcPts val="1600"/>
              </a:lnSpc>
            </a:pPr>
            <a:r>
              <a:rPr lang="en-US" sz="1500" dirty="0" smtClean="0"/>
              <a:t>Grice, Paul. (1989). </a:t>
            </a:r>
            <a:r>
              <a:rPr lang="en-US" sz="1500" i="1" dirty="0" smtClean="0"/>
              <a:t>Studies in the Way of Words</a:t>
            </a:r>
            <a:r>
              <a:rPr lang="en-US" sz="1500" dirty="0" smtClean="0"/>
              <a:t>. Harvard, USA: Harvard UP.  Chapter 2: Logic and Conversation.  	</a:t>
            </a:r>
          </a:p>
          <a:p>
            <a:pPr>
              <a:lnSpc>
                <a:spcPts val="1600"/>
              </a:lnSpc>
            </a:pPr>
            <a:r>
              <a:rPr lang="en-US" sz="1500" dirty="0" smtClean="0"/>
              <a:t>Gregg, Kevin R. (2003) The state of </a:t>
            </a:r>
            <a:r>
              <a:rPr lang="en-US" sz="1500" dirty="0" err="1" smtClean="0"/>
              <a:t>emergentism</a:t>
            </a:r>
            <a:r>
              <a:rPr lang="en-US" sz="1500" dirty="0" smtClean="0"/>
              <a:t> in second language acquisition. </a:t>
            </a:r>
            <a:r>
              <a:rPr lang="en-US" sz="1500" i="1" dirty="0" smtClean="0"/>
              <a:t>Second Language Research, </a:t>
            </a:r>
            <a:r>
              <a:rPr lang="en-US" sz="1500" dirty="0" smtClean="0"/>
              <a:t>19(2), 95-128.</a:t>
            </a:r>
            <a:r>
              <a:rPr lang="en-US" sz="1500" i="1" dirty="0" smtClean="0"/>
              <a:t> </a:t>
            </a:r>
            <a:endParaRPr lang="en-US" sz="1500" dirty="0" smtClean="0"/>
          </a:p>
          <a:p>
            <a:pPr>
              <a:lnSpc>
                <a:spcPts val="1600"/>
              </a:lnSpc>
            </a:pPr>
            <a:r>
              <a:rPr lang="en-US" sz="1500" dirty="0" smtClean="0"/>
              <a:t>Gregg, Kevin R. (2006). Taking a social turn for the worse: the language socialization paradigm for second language acquisition. </a:t>
            </a:r>
            <a:r>
              <a:rPr lang="en-US" sz="1500" i="1" dirty="0" smtClean="0"/>
              <a:t>Second Language Research</a:t>
            </a:r>
            <a:r>
              <a:rPr lang="en-US" sz="1500" dirty="0" smtClean="0"/>
              <a:t> 22(4), 413–442.</a:t>
            </a:r>
          </a:p>
          <a:p>
            <a:pPr>
              <a:lnSpc>
                <a:spcPts val="1600"/>
              </a:lnSpc>
            </a:pPr>
            <a:r>
              <a:rPr lang="en-US" sz="1500" dirty="0" err="1" smtClean="0"/>
              <a:t>Gunton</a:t>
            </a:r>
            <a:r>
              <a:rPr lang="en-US" sz="1500" dirty="0" smtClean="0"/>
              <a:t>, C. (2002). </a:t>
            </a:r>
          </a:p>
          <a:p>
            <a:pPr>
              <a:lnSpc>
                <a:spcPts val="1600"/>
              </a:lnSpc>
            </a:pPr>
            <a:r>
              <a:rPr lang="en-US" sz="1500" dirty="0" err="1" smtClean="0"/>
              <a:t>Habermas</a:t>
            </a:r>
            <a:r>
              <a:rPr lang="en-US" sz="1500" dirty="0" smtClean="0"/>
              <a:t>, </a:t>
            </a:r>
            <a:r>
              <a:rPr lang="en-US" sz="1500" dirty="0" err="1" smtClean="0"/>
              <a:t>Jürgen</a:t>
            </a:r>
            <a:r>
              <a:rPr lang="en-US" sz="1500" dirty="0" smtClean="0"/>
              <a:t>. (1991). </a:t>
            </a:r>
            <a:r>
              <a:rPr lang="en-US" sz="1500" i="1" dirty="0" smtClean="0"/>
              <a:t>The Structural Transformation of the Public Sphere: An Inquiry into the Category of </a:t>
            </a:r>
            <a:r>
              <a:rPr lang="en-US" sz="1500" i="1" dirty="0" err="1" smtClean="0"/>
              <a:t>Bourgeios</a:t>
            </a:r>
            <a:r>
              <a:rPr lang="en-US" sz="1500" i="1" dirty="0" smtClean="0"/>
              <a:t> Society</a:t>
            </a:r>
            <a:r>
              <a:rPr lang="en-US" sz="1500" dirty="0" smtClean="0"/>
              <a:t>.  Cambridge, MA: MIT Press.</a:t>
            </a:r>
          </a:p>
          <a:p>
            <a:pPr>
              <a:lnSpc>
                <a:spcPts val="1600"/>
              </a:lnSpc>
            </a:pPr>
            <a:r>
              <a:rPr lang="en-US" sz="1500" dirty="0" err="1" smtClean="0"/>
              <a:t>Hakansson</a:t>
            </a:r>
            <a:r>
              <a:rPr lang="en-US" sz="1500" dirty="0" smtClean="0"/>
              <a:t>, Gisela; </a:t>
            </a:r>
            <a:r>
              <a:rPr lang="en-US" sz="1500" dirty="0" err="1" smtClean="0"/>
              <a:t>Pienemann</a:t>
            </a:r>
            <a:r>
              <a:rPr lang="en-US" sz="1500" dirty="0" smtClean="0"/>
              <a:t>, Manfred; </a:t>
            </a:r>
            <a:r>
              <a:rPr lang="en-US" sz="1500" dirty="0" err="1" smtClean="0"/>
              <a:t>Sayelhi</a:t>
            </a:r>
            <a:r>
              <a:rPr lang="en-US" sz="1500" dirty="0" smtClean="0"/>
              <a:t>, Susan. (2002) Transfer and typological proximity in the context of second language processing. </a:t>
            </a:r>
            <a:r>
              <a:rPr lang="en-US" sz="1500" i="1" dirty="0" smtClean="0"/>
              <a:t>Second Language Research, </a:t>
            </a:r>
            <a:r>
              <a:rPr lang="en-US" sz="1500" dirty="0" smtClean="0"/>
              <a:t>18(3)</a:t>
            </a:r>
            <a:r>
              <a:rPr lang="en-US" sz="1500" i="1" dirty="0" smtClean="0"/>
              <a:t>,</a:t>
            </a:r>
            <a:r>
              <a:rPr lang="en-US" sz="1500" dirty="0" smtClean="0"/>
              <a:t> 250-273.</a:t>
            </a:r>
          </a:p>
          <a:p>
            <a:pPr>
              <a:lnSpc>
                <a:spcPts val="1600"/>
              </a:lnSpc>
            </a:pPr>
            <a:r>
              <a:rPr lang="en-US" sz="1500" dirty="0" smtClean="0"/>
              <a:t>Higgins, Tory E. (1987). Self-discrepancy: A theory relating to self and affect. </a:t>
            </a:r>
            <a:r>
              <a:rPr lang="en-US" sz="1500" i="1" dirty="0" smtClean="0"/>
              <a:t>Psychological Review,</a:t>
            </a:r>
            <a:r>
              <a:rPr lang="en-US" sz="1500" dirty="0" smtClean="0"/>
              <a:t> 94(3), 319-340. </a:t>
            </a:r>
          </a:p>
          <a:p>
            <a:pPr>
              <a:lnSpc>
                <a:spcPts val="1600"/>
              </a:lnSpc>
            </a:pPr>
            <a:r>
              <a:rPr lang="en-US" sz="1500" dirty="0" err="1" smtClean="0"/>
              <a:t>Jackendoff</a:t>
            </a:r>
            <a:r>
              <a:rPr lang="en-US" sz="1500" dirty="0" smtClean="0"/>
              <a:t>, Ray. (2002).  </a:t>
            </a:r>
            <a:r>
              <a:rPr lang="en-US" sz="1500" i="1" dirty="0" smtClean="0"/>
              <a:t>Foundations of Language: Brain, Meaning, Grammar, Evolution.</a:t>
            </a:r>
            <a:r>
              <a:rPr lang="en-US" sz="1500" dirty="0" smtClean="0"/>
              <a:t>  New York:  Oxford UP.</a:t>
            </a:r>
          </a:p>
          <a:p>
            <a:pPr>
              <a:lnSpc>
                <a:spcPts val="1600"/>
              </a:lnSpc>
            </a:pPr>
            <a:r>
              <a:rPr lang="en-US" sz="1500" dirty="0" err="1" smtClean="0"/>
              <a:t>Kanno</a:t>
            </a:r>
            <a:r>
              <a:rPr lang="en-US" sz="1500" dirty="0" smtClean="0"/>
              <a:t>, Yasuko and Norton, Bonny. (2003). Imagined communities and educational possibilities: Introduction.  </a:t>
            </a:r>
            <a:r>
              <a:rPr lang="en-US" sz="1500" i="1" dirty="0" smtClean="0"/>
              <a:t>Journal of Language, Identity and Education, </a:t>
            </a:r>
            <a:r>
              <a:rPr lang="en-US" sz="1500" dirty="0" smtClean="0"/>
              <a:t>2(4), 241-249.</a:t>
            </a:r>
          </a:p>
          <a:p>
            <a:pPr>
              <a:lnSpc>
                <a:spcPts val="16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61916818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80720"/>
          </a:xfrm>
        </p:spPr>
        <p:txBody>
          <a:bodyPr>
            <a:normAutofit fontScale="32500" lnSpcReduction="20000"/>
          </a:bodyPr>
          <a:lstStyle/>
          <a:p>
            <a:r>
              <a:rPr lang="en-US" sz="4800" dirty="0" err="1" smtClean="0"/>
              <a:t>Krashen</a:t>
            </a:r>
            <a:r>
              <a:rPr lang="en-US" sz="4800" dirty="0" smtClean="0"/>
              <a:t>, Stephen. (1982). </a:t>
            </a:r>
            <a:r>
              <a:rPr lang="en-US" sz="4800" i="1" dirty="0" smtClean="0"/>
              <a:t>Principles and Practice in Second Language Acquisition.</a:t>
            </a:r>
            <a:r>
              <a:rPr lang="en-US" sz="4800" dirty="0" smtClean="0"/>
              <a:t>  University of Southern California. </a:t>
            </a:r>
          </a:p>
          <a:p>
            <a:r>
              <a:rPr lang="en-US" sz="4600" dirty="0" smtClean="0"/>
              <a:t>Kubota, </a:t>
            </a:r>
            <a:r>
              <a:rPr lang="en-US" sz="4600" dirty="0" err="1" smtClean="0"/>
              <a:t>Ryoko</a:t>
            </a:r>
            <a:r>
              <a:rPr lang="en-US" sz="4600" dirty="0" smtClean="0"/>
              <a:t>. (1999). Japanese culture constructed by discourses: Implications for applied linguistics research and ELT.  </a:t>
            </a:r>
            <a:r>
              <a:rPr lang="en-US" sz="4600" i="1" dirty="0" smtClean="0"/>
              <a:t>TESOL Quarterly, </a:t>
            </a:r>
            <a:r>
              <a:rPr lang="en-US" sz="4600" dirty="0" smtClean="0"/>
              <a:t>43(1), 9-35. </a:t>
            </a:r>
          </a:p>
          <a:p>
            <a:r>
              <a:rPr lang="en-US" sz="4600" dirty="0" smtClean="0"/>
              <a:t>Kuhn, Thomas S. (1962).  </a:t>
            </a:r>
            <a:r>
              <a:rPr lang="en-US" sz="4600" i="1" dirty="0" smtClean="0"/>
              <a:t>The Structure of Scientific Revolutions</a:t>
            </a:r>
            <a:r>
              <a:rPr lang="en-US" sz="4600" dirty="0" smtClean="0"/>
              <a:t>. Chicago UP, 1962, 1970, 1996.</a:t>
            </a:r>
          </a:p>
          <a:p>
            <a:r>
              <a:rPr lang="en-CA" sz="4600" dirty="0" err="1" smtClean="0"/>
              <a:t>Kumaravadivelu</a:t>
            </a:r>
            <a:r>
              <a:rPr lang="en-CA" sz="4600" dirty="0" smtClean="0"/>
              <a:t>, B. (2012). </a:t>
            </a:r>
            <a:r>
              <a:rPr lang="en-CA" sz="4600" i="1" dirty="0" smtClean="0"/>
              <a:t>Language Teacher Education for a Global Society: A Modular Model for Knowing, Analyzing, Recognizing, Doing and Seeing</a:t>
            </a:r>
            <a:r>
              <a:rPr lang="en-CA" sz="4600" dirty="0" smtClean="0"/>
              <a:t>. New York: </a:t>
            </a:r>
            <a:r>
              <a:rPr lang="en-CA" sz="4600" dirty="0" err="1" smtClean="0"/>
              <a:t>Routledge</a:t>
            </a:r>
            <a:r>
              <a:rPr lang="en-CA" sz="4600" dirty="0" smtClean="0"/>
              <a:t>.</a:t>
            </a:r>
          </a:p>
          <a:p>
            <a:r>
              <a:rPr lang="en-US" sz="4600" dirty="0" err="1" smtClean="0"/>
              <a:t>Lakoff</a:t>
            </a:r>
            <a:r>
              <a:rPr lang="en-US" sz="4600" dirty="0" smtClean="0"/>
              <a:t>, George and  Johnson, Mark. (1980). The metaphorical structure of the human conceptual system.  </a:t>
            </a:r>
            <a:r>
              <a:rPr lang="en-US" sz="4600" i="1" dirty="0" smtClean="0"/>
              <a:t>Cognitive Science, </a:t>
            </a:r>
            <a:r>
              <a:rPr lang="en-US" sz="4600" dirty="0" smtClean="0"/>
              <a:t>4, 195-208.</a:t>
            </a:r>
          </a:p>
          <a:p>
            <a:r>
              <a:rPr lang="en-US" sz="4600" dirty="0"/>
              <a:t>Lambert, W. (1972). </a:t>
            </a:r>
            <a:r>
              <a:rPr lang="en-US" sz="4600" i="1" dirty="0"/>
              <a:t>Language, Psychology and Culture: Essays. </a:t>
            </a:r>
            <a:r>
              <a:rPr lang="en-CA" sz="4600" dirty="0"/>
              <a:t>Stanford: </a:t>
            </a:r>
            <a:r>
              <a:rPr lang="en-US" sz="4600" dirty="0"/>
              <a:t>Stanford UP. </a:t>
            </a:r>
            <a:endParaRPr lang="en-US" sz="4600" dirty="0" smtClean="0"/>
          </a:p>
          <a:p>
            <a:r>
              <a:rPr lang="fr-FR" sz="4600" dirty="0" smtClean="0"/>
              <a:t>Lave, J. and </a:t>
            </a:r>
            <a:r>
              <a:rPr lang="fr-FR" sz="4600" dirty="0" err="1" smtClean="0"/>
              <a:t>Wenger</a:t>
            </a:r>
            <a:r>
              <a:rPr lang="fr-FR" sz="4600" dirty="0" smtClean="0"/>
              <a:t>, E. </a:t>
            </a:r>
            <a:r>
              <a:rPr lang="en-US" sz="4600" dirty="0" smtClean="0"/>
              <a:t>(1991). Situated Learning: Legitimate Peripheral Participation. Cambridge: Cambridge UP. First published in 1990 as Institute for Research on Learning report. 90-0013.</a:t>
            </a:r>
            <a:endParaRPr lang="en-CA" sz="4600" dirty="0" smtClean="0"/>
          </a:p>
          <a:p>
            <a:r>
              <a:rPr lang="en-US" sz="4600" dirty="0" err="1" smtClean="0"/>
              <a:t>Leudar</a:t>
            </a:r>
            <a:r>
              <a:rPr lang="en-US" sz="4600" dirty="0" smtClean="0"/>
              <a:t>, Ivan; </a:t>
            </a:r>
            <a:r>
              <a:rPr lang="en-US" sz="4600" dirty="0" err="1" smtClean="0"/>
              <a:t>Costall</a:t>
            </a:r>
            <a:r>
              <a:rPr lang="en-US" sz="4600" dirty="0" smtClean="0"/>
              <a:t>, Allan; Francis, Dave. (2004)  Theory of mind: A critical assessment. </a:t>
            </a:r>
            <a:r>
              <a:rPr lang="en-US" sz="4600" i="1" dirty="0" smtClean="0"/>
              <a:t>Theory and  Psychology, </a:t>
            </a:r>
            <a:r>
              <a:rPr lang="en-US" sz="4600" dirty="0" smtClean="0"/>
              <a:t>14, 571.	</a:t>
            </a:r>
          </a:p>
          <a:p>
            <a:r>
              <a:rPr lang="en-US" sz="4600" dirty="0" smtClean="0"/>
              <a:t>Leslie, Alan M. (1987).  Pretense and representation: The origins of “Theory of Mind”.  </a:t>
            </a:r>
            <a:r>
              <a:rPr lang="en-US" sz="4600" i="1" dirty="0" smtClean="0"/>
              <a:t>Psychological  Review, </a:t>
            </a:r>
            <a:r>
              <a:rPr lang="en-US" sz="4600" dirty="0" smtClean="0"/>
              <a:t>94(4), 412-426.</a:t>
            </a:r>
          </a:p>
          <a:p>
            <a:r>
              <a:rPr lang="en-US" sz="4600" dirty="0" err="1" smtClean="0"/>
              <a:t>Lightbown</a:t>
            </a:r>
            <a:r>
              <a:rPr lang="en-US" sz="4600" dirty="0" smtClean="0"/>
              <a:t>, Patsy M. and </a:t>
            </a:r>
            <a:r>
              <a:rPr lang="en-US" sz="4600" dirty="0" err="1" smtClean="0"/>
              <a:t>Spada</a:t>
            </a:r>
            <a:r>
              <a:rPr lang="en-US" sz="4600" dirty="0" smtClean="0"/>
              <a:t>, Nina. (2006). </a:t>
            </a:r>
            <a:r>
              <a:rPr lang="en-US" sz="4600" i="1" dirty="0" smtClean="0"/>
              <a:t>How Languages are Learned</a:t>
            </a:r>
            <a:r>
              <a:rPr lang="en-US" sz="4600" dirty="0" smtClean="0"/>
              <a:t>, 3</a:t>
            </a:r>
            <a:r>
              <a:rPr lang="en-US" sz="4600" baseline="30000" dirty="0" smtClean="0"/>
              <a:t>rd</a:t>
            </a:r>
            <a:r>
              <a:rPr lang="en-US" sz="4600" dirty="0" smtClean="0"/>
              <a:t> ed. Oxford: Oxford UP. </a:t>
            </a:r>
          </a:p>
          <a:p>
            <a:r>
              <a:rPr lang="en-US" sz="4600" dirty="0" err="1" smtClean="0"/>
              <a:t>Lindblom</a:t>
            </a:r>
            <a:r>
              <a:rPr lang="en-US" sz="4600" dirty="0" smtClean="0"/>
              <a:t>, Kenneth.  (2001). Cooperating with Grice: A cross-disciplinary meta-perspective on uses of Grice’s cooperative principle.  </a:t>
            </a:r>
            <a:r>
              <a:rPr lang="en-US" sz="4600" i="1" dirty="0" smtClean="0"/>
              <a:t>Journal of Pragmatics, </a:t>
            </a:r>
            <a:r>
              <a:rPr lang="en-US" sz="4600" dirty="0" smtClean="0"/>
              <a:t>33, 1601-1623.</a:t>
            </a:r>
          </a:p>
          <a:p>
            <a:r>
              <a:rPr lang="en-CA" sz="4600" dirty="0"/>
              <a:t>Love, P. G., and Guthrie, V. L. (Eds.). (1999). </a:t>
            </a:r>
            <a:r>
              <a:rPr lang="en-CA" sz="4600" i="1" dirty="0"/>
              <a:t>Understanding and applying cognitive development theory </a:t>
            </a:r>
            <a:r>
              <a:rPr lang="en-CA" sz="4600" dirty="0"/>
              <a:t>(New Directions for Student Services No. 88). San Francisco: </a:t>
            </a:r>
            <a:r>
              <a:rPr lang="en-CA" sz="4600" dirty="0" err="1"/>
              <a:t>Jossey</a:t>
            </a:r>
            <a:r>
              <a:rPr lang="en-CA" sz="4600" dirty="0"/>
              <a:t>-Bass.</a:t>
            </a:r>
            <a:endParaRPr lang="en-US" sz="4600" dirty="0"/>
          </a:p>
          <a:p>
            <a:r>
              <a:rPr lang="en-US" sz="4600" dirty="0" smtClean="0"/>
              <a:t>Maguire, E.A, et.al. (2003). Navigation Expertise and the Human Hippocampus: A Structural Brain Imaging Analysis</a:t>
            </a:r>
            <a:r>
              <a:rPr lang="en-US" sz="4600" i="1" dirty="0" smtClean="0"/>
              <a:t>. Hippocampus</a:t>
            </a:r>
            <a:r>
              <a:rPr lang="en-US" sz="4600" dirty="0" smtClean="0"/>
              <a:t>, 13:208-217.   </a:t>
            </a:r>
          </a:p>
          <a:p>
            <a:r>
              <a:rPr lang="en-US" sz="4600" dirty="0" err="1" smtClean="0"/>
              <a:t>Nisbett</a:t>
            </a:r>
            <a:r>
              <a:rPr lang="en-US" sz="4600" dirty="0" smtClean="0"/>
              <a:t>, Richard E.; Choi, </a:t>
            </a:r>
            <a:r>
              <a:rPr lang="en-US" sz="4600" dirty="0" err="1" smtClean="0"/>
              <a:t>Incheol</a:t>
            </a:r>
            <a:r>
              <a:rPr lang="en-US" sz="4600" dirty="0" smtClean="0"/>
              <a:t>; </a:t>
            </a:r>
            <a:r>
              <a:rPr lang="en-US" sz="4600" dirty="0" err="1" smtClean="0"/>
              <a:t>Peng</a:t>
            </a:r>
            <a:r>
              <a:rPr lang="en-US" sz="4600" dirty="0" smtClean="0"/>
              <a:t>, </a:t>
            </a:r>
            <a:r>
              <a:rPr lang="en-US" sz="4600" dirty="0" err="1" smtClean="0"/>
              <a:t>Kaiping</a:t>
            </a:r>
            <a:r>
              <a:rPr lang="en-US" sz="4600" dirty="0" smtClean="0"/>
              <a:t>; </a:t>
            </a:r>
            <a:r>
              <a:rPr lang="en-US" sz="4600" dirty="0" err="1" smtClean="0"/>
              <a:t>Norenzaya</a:t>
            </a:r>
            <a:r>
              <a:rPr lang="en-US" sz="4600" dirty="0" smtClean="0"/>
              <a:t>, </a:t>
            </a:r>
            <a:r>
              <a:rPr lang="en-US" sz="4600" dirty="0" err="1" smtClean="0"/>
              <a:t>Ara</a:t>
            </a:r>
            <a:r>
              <a:rPr lang="en-US" sz="4600" dirty="0" smtClean="0"/>
              <a:t>. (2001). Culture and systems of thought: Holistic versus analytic cognition.  </a:t>
            </a:r>
            <a:r>
              <a:rPr lang="en-US" sz="4600" i="1" dirty="0" smtClean="0"/>
              <a:t>Psychological Review, </a:t>
            </a:r>
            <a:r>
              <a:rPr lang="en-US" sz="4600" dirty="0" smtClean="0"/>
              <a:t>108(2), 291-310. </a:t>
            </a:r>
          </a:p>
          <a:p>
            <a:r>
              <a:rPr lang="en-US" sz="4600" dirty="0" smtClean="0"/>
              <a:t>Norton, Bonny. (1997). Language, identity and ownership of English. </a:t>
            </a:r>
            <a:r>
              <a:rPr lang="en-US" sz="4600" i="1" dirty="0" smtClean="0"/>
              <a:t>TESOL Quarterly, </a:t>
            </a:r>
            <a:r>
              <a:rPr lang="en-US" sz="4600" dirty="0" smtClean="0"/>
              <a:t>31(3), 409-429.</a:t>
            </a:r>
          </a:p>
          <a:p>
            <a:endParaRPr lang="en-US" sz="4600" dirty="0" smtClean="0"/>
          </a:p>
          <a:p>
            <a:endParaRPr lang="en-US" sz="2900" dirty="0" smtClean="0"/>
          </a:p>
          <a:p>
            <a:endParaRPr lang="en-US" sz="29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 fontScale="55000" lnSpcReduction="20000"/>
          </a:bodyPr>
          <a:lstStyle/>
          <a:p>
            <a:r>
              <a:rPr lang="en-US" sz="2700" dirty="0" smtClean="0"/>
              <a:t>Norton, Bonny. (2000) </a:t>
            </a:r>
            <a:r>
              <a:rPr lang="en-US" sz="2700" i="1" dirty="0" smtClean="0"/>
              <a:t>Identity and Language Learning: Identity, Gender Ethnicity and Educational Change.</a:t>
            </a:r>
            <a:r>
              <a:rPr lang="en-US" sz="2700" dirty="0" smtClean="0"/>
              <a:t> Language in Social Life Series.  Ed. Christopher N. </a:t>
            </a:r>
            <a:r>
              <a:rPr lang="en-US" sz="2700" dirty="0" err="1" smtClean="0"/>
              <a:t>Candlin</a:t>
            </a:r>
            <a:r>
              <a:rPr lang="en-US" sz="2700" dirty="0" smtClean="0"/>
              <a:t>.  Harlow, England: Longman Pearson Education.</a:t>
            </a:r>
          </a:p>
          <a:p>
            <a:r>
              <a:rPr lang="en-US" sz="2700" dirty="0" smtClean="0"/>
              <a:t>Norton Pierce, Bonny.  (1995). Social Identity, Investment and Language Learning.</a:t>
            </a:r>
            <a:r>
              <a:rPr lang="en-US" sz="2700" b="1" dirty="0" smtClean="0"/>
              <a:t> </a:t>
            </a:r>
            <a:r>
              <a:rPr lang="en-US" sz="2700" i="1" dirty="0" smtClean="0"/>
              <a:t>TESOL Quarterly</a:t>
            </a:r>
            <a:r>
              <a:rPr lang="en-US" sz="2700" dirty="0" smtClean="0"/>
              <a:t>, 29(1), 9-31. </a:t>
            </a:r>
            <a:r>
              <a:rPr lang="en-US" sz="2700" dirty="0" err="1" smtClean="0"/>
              <a:t>Norenzaya</a:t>
            </a:r>
            <a:r>
              <a:rPr lang="en-US" sz="2700" dirty="0" smtClean="0"/>
              <a:t>, </a:t>
            </a:r>
            <a:r>
              <a:rPr lang="en-US" sz="2700" dirty="0" err="1" smtClean="0"/>
              <a:t>Ara</a:t>
            </a:r>
            <a:r>
              <a:rPr lang="en-US" sz="2700" dirty="0" smtClean="0"/>
              <a:t> and Heine, Steven J. (2005). Psychological universals: What are they and how can we know?  </a:t>
            </a:r>
            <a:r>
              <a:rPr lang="en-US" sz="2700" i="1" dirty="0" smtClean="0"/>
              <a:t>Psychological Review ,</a:t>
            </a:r>
            <a:r>
              <a:rPr lang="en-US" sz="2700" dirty="0" smtClean="0"/>
              <a:t>131(5), 763-784.</a:t>
            </a:r>
          </a:p>
          <a:p>
            <a:r>
              <a:rPr lang="en-US" sz="2700" dirty="0" smtClean="0"/>
              <a:t>Nuckolls, Janis B. (1993). The semantics of certainty in Quechua and its implications for a cultural epistemology.  </a:t>
            </a:r>
            <a:r>
              <a:rPr lang="en-US" sz="2700" i="1" dirty="0" smtClean="0"/>
              <a:t>Language in Society, </a:t>
            </a:r>
            <a:r>
              <a:rPr lang="en-US" sz="2700" dirty="0" smtClean="0"/>
              <a:t>22(2),  235-255.</a:t>
            </a:r>
          </a:p>
          <a:p>
            <a:r>
              <a:rPr lang="en-US" sz="2700" dirty="0" smtClean="0"/>
              <a:t>O’Donnell et al. (2003). Creating intellectual capital: A </a:t>
            </a:r>
            <a:r>
              <a:rPr lang="en-US" sz="2700" dirty="0" err="1" smtClean="0"/>
              <a:t>Habermasian</a:t>
            </a:r>
            <a:r>
              <a:rPr lang="en-US" sz="2700" dirty="0" smtClean="0"/>
              <a:t> community of practice (</a:t>
            </a:r>
            <a:r>
              <a:rPr lang="en-US" sz="2700" dirty="0" err="1" smtClean="0"/>
              <a:t>CoP</a:t>
            </a:r>
            <a:r>
              <a:rPr lang="en-US" sz="2700" dirty="0" smtClean="0"/>
              <a:t>) Introduction</a:t>
            </a:r>
            <a:r>
              <a:rPr lang="en-US" sz="2700" i="1" dirty="0" smtClean="0"/>
              <a:t>.  Journal of European Industrial Training, </a:t>
            </a:r>
            <a:r>
              <a:rPr lang="en-US" sz="2700" dirty="0" smtClean="0"/>
              <a:t>27</a:t>
            </a:r>
            <a:r>
              <a:rPr lang="en-US" sz="2700" i="1" dirty="0" smtClean="0"/>
              <a:t>(</a:t>
            </a:r>
            <a:r>
              <a:rPr lang="en-US" sz="2700" dirty="0" smtClean="0"/>
              <a:t>2,3,4), 80-87.</a:t>
            </a:r>
          </a:p>
          <a:p>
            <a:r>
              <a:rPr lang="en-US" sz="2700" dirty="0" smtClean="0"/>
              <a:t>Parkinson</a:t>
            </a:r>
            <a:r>
              <a:rPr lang="en-US" sz="2700" dirty="0"/>
              <a:t>, C., </a:t>
            </a:r>
            <a:r>
              <a:rPr lang="en-US" sz="2700" dirty="0" err="1"/>
              <a:t>Lui</a:t>
            </a:r>
            <a:r>
              <a:rPr lang="en-US" sz="2700" dirty="0"/>
              <a:t>, S. and Wheatley, </a:t>
            </a:r>
            <a:r>
              <a:rPr lang="en-US" sz="2700" dirty="0" err="1"/>
              <a:t>Thalia</a:t>
            </a:r>
            <a:r>
              <a:rPr lang="en-US" sz="2700" dirty="0"/>
              <a:t>. (2014). A Common Cortical Metric for Spatial, Temporal, and Social Distance. </a:t>
            </a:r>
            <a:r>
              <a:rPr lang="en-US" sz="2700" i="1" dirty="0"/>
              <a:t>The Journal of Neuroscience, 34(5),</a:t>
            </a:r>
            <a:r>
              <a:rPr lang="en-US" sz="2700" dirty="0"/>
              <a:t> 1979-1987.</a:t>
            </a:r>
          </a:p>
          <a:p>
            <a:r>
              <a:rPr lang="en-US" sz="2700" dirty="0" smtClean="0"/>
              <a:t>Perry, Bill. (1970).  </a:t>
            </a:r>
            <a:r>
              <a:rPr lang="en-US" sz="2700" i="1" dirty="0" smtClean="0"/>
              <a:t>Forms of Intellectual and Ethical Development in the College Years: A Scheme.  </a:t>
            </a:r>
            <a:r>
              <a:rPr lang="en-US" sz="2700" dirty="0" smtClean="0"/>
              <a:t>New York: Holt, Rinehart  and Winston</a:t>
            </a:r>
          </a:p>
          <a:p>
            <a:r>
              <a:rPr lang="en-US" sz="2700" dirty="0" err="1" smtClean="0"/>
              <a:t>Petitto</a:t>
            </a:r>
            <a:r>
              <a:rPr lang="en-US" sz="2700" dirty="0" smtClean="0"/>
              <a:t>, Laura-Ann and Dunbar, Kevin. (2004). New findings from Educational Neuroscience on Bilingual Brains, Scientific Brains, and the Educated Mind.  MBE/Harvard, 1- 20</a:t>
            </a:r>
          </a:p>
          <a:p>
            <a:r>
              <a:rPr lang="en-US" sz="2700" dirty="0" smtClean="0"/>
              <a:t>Piaget, J. (1926). </a:t>
            </a:r>
            <a:r>
              <a:rPr lang="en-US" sz="2700" i="1" dirty="0" smtClean="0"/>
              <a:t>The Language and Thought of the Child</a:t>
            </a:r>
            <a:r>
              <a:rPr lang="en-US" sz="2700" dirty="0" smtClean="0"/>
              <a:t>: Harcourt, Brace &amp; Co. </a:t>
            </a:r>
          </a:p>
          <a:p>
            <a:r>
              <a:rPr lang="en-US" sz="2700" dirty="0" smtClean="0"/>
              <a:t>Piaget, J. (1972). </a:t>
            </a:r>
            <a:r>
              <a:rPr lang="en-US" sz="2700" i="1" dirty="0" smtClean="0"/>
              <a:t>The Psychology of the Child.</a:t>
            </a:r>
            <a:r>
              <a:rPr lang="en-US" sz="2700" dirty="0" smtClean="0"/>
              <a:t> New York: Basic Books.</a:t>
            </a:r>
          </a:p>
          <a:p>
            <a:r>
              <a:rPr lang="en-US" sz="2700" dirty="0" smtClean="0"/>
              <a:t>Pollock, David C. and Van </a:t>
            </a:r>
            <a:r>
              <a:rPr lang="en-US" sz="2700" dirty="0" err="1" smtClean="0"/>
              <a:t>Reken</a:t>
            </a:r>
            <a:r>
              <a:rPr lang="en-US" sz="2700" dirty="0" smtClean="0"/>
              <a:t>, Ruth E. (2009). </a:t>
            </a:r>
            <a:r>
              <a:rPr lang="en-US" sz="2700" i="1" dirty="0" smtClean="0"/>
              <a:t>Third Culture Kids: Growing up Among Worlds. </a:t>
            </a:r>
            <a:r>
              <a:rPr lang="en-US" sz="2700" dirty="0" smtClean="0"/>
              <a:t> Rev. Ed. Boston, MA: Nicholas </a:t>
            </a:r>
            <a:r>
              <a:rPr lang="en-US" sz="2700" dirty="0" err="1" smtClean="0"/>
              <a:t>Brealey</a:t>
            </a:r>
            <a:r>
              <a:rPr lang="en-US" sz="2700" dirty="0" smtClean="0"/>
              <a:t> Publishing.</a:t>
            </a:r>
          </a:p>
          <a:p>
            <a:r>
              <a:rPr lang="en-US" sz="2700" dirty="0" err="1" smtClean="0"/>
              <a:t>Rameson</a:t>
            </a:r>
            <a:r>
              <a:rPr lang="en-US" sz="2700" dirty="0" smtClean="0"/>
              <a:t>, </a:t>
            </a:r>
            <a:r>
              <a:rPr lang="en-US" sz="2700" dirty="0" err="1" smtClean="0"/>
              <a:t>Lian</a:t>
            </a:r>
            <a:r>
              <a:rPr lang="en-US" sz="2700" dirty="0" smtClean="0"/>
              <a:t> and Lieberman, Matthew D. (2007). Thinking about the self from a social cognitive  neuroscience perspective. Los Angeles:  University of California, Department of Psychology.</a:t>
            </a:r>
          </a:p>
          <a:p>
            <a:r>
              <a:rPr lang="en-US" sz="2700" dirty="0" smtClean="0"/>
              <a:t>Rolls, Edmund T. and </a:t>
            </a:r>
            <a:r>
              <a:rPr lang="en-US" sz="2700" dirty="0" err="1" smtClean="0"/>
              <a:t>Grabenhorst</a:t>
            </a:r>
            <a:r>
              <a:rPr lang="en-US" sz="2700" dirty="0" smtClean="0"/>
              <a:t>, Fabian. (2008 ). The </a:t>
            </a:r>
            <a:r>
              <a:rPr lang="en-US" sz="2700" dirty="0" err="1" smtClean="0"/>
              <a:t>orbitofrontal</a:t>
            </a:r>
            <a:r>
              <a:rPr lang="en-US" sz="2700" dirty="0" smtClean="0"/>
              <a:t> cortex and beyond: From affect to decision-making. </a:t>
            </a:r>
            <a:r>
              <a:rPr lang="en-US" sz="2700" i="1" dirty="0" smtClean="0"/>
              <a:t>Progress in Neurobiology, </a:t>
            </a:r>
            <a:r>
              <a:rPr lang="en-US" sz="2700" dirty="0" smtClean="0"/>
              <a:t>86, 216–244. </a:t>
            </a:r>
          </a:p>
          <a:p>
            <a:r>
              <a:rPr lang="en-US" sz="2700" dirty="0" err="1" smtClean="0"/>
              <a:t>Scovel</a:t>
            </a:r>
            <a:r>
              <a:rPr lang="en-US" sz="2700" dirty="0" smtClean="0"/>
              <a:t>, Tom. (2001). </a:t>
            </a:r>
            <a:r>
              <a:rPr lang="en-US" sz="2700" i="1" dirty="0" smtClean="0"/>
              <a:t>Learning New Languages: A Guide to Second Language Learning</a:t>
            </a:r>
            <a:r>
              <a:rPr lang="en-US" sz="2700" dirty="0" smtClean="0"/>
              <a:t>. Boston: </a:t>
            </a:r>
            <a:r>
              <a:rPr lang="en-US" sz="2700" dirty="0" err="1" smtClean="0"/>
              <a:t>Heinle</a:t>
            </a:r>
            <a:r>
              <a:rPr lang="en-US" sz="2700" dirty="0" smtClean="0"/>
              <a:t> </a:t>
            </a:r>
            <a:endParaRPr lang="en-US" sz="2700" dirty="0"/>
          </a:p>
          <a:p>
            <a:endParaRPr lang="en-US" sz="2700" i="1" dirty="0" smtClean="0"/>
          </a:p>
          <a:p>
            <a:endParaRPr lang="en-US" sz="2700" dirty="0" smtClean="0"/>
          </a:p>
          <a:p>
            <a:endParaRPr lang="en-US" sz="2700" dirty="0" smtClean="0"/>
          </a:p>
          <a:p>
            <a:endParaRPr lang="en-US" sz="2300" dirty="0" smtClean="0"/>
          </a:p>
          <a:p>
            <a:endParaRPr lang="en-US" sz="3400" dirty="0" smtClean="0"/>
          </a:p>
          <a:p>
            <a:pPr>
              <a:buNone/>
            </a:pPr>
            <a:endParaRPr lang="en-US" sz="3400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/>
          </a:bodyPr>
          <a:lstStyle/>
          <a:p>
            <a:r>
              <a:rPr lang="en-CA" sz="1500" dirty="0" err="1" smtClean="0"/>
              <a:t>Sharifian</a:t>
            </a:r>
            <a:r>
              <a:rPr lang="en-CA" sz="1500" dirty="0" smtClean="0"/>
              <a:t>, </a:t>
            </a:r>
            <a:r>
              <a:rPr lang="en-CA" sz="1500" dirty="0" err="1" smtClean="0"/>
              <a:t>Farzad</a:t>
            </a:r>
            <a:r>
              <a:rPr lang="en-CA" sz="1500" dirty="0" smtClean="0"/>
              <a:t> and </a:t>
            </a:r>
            <a:r>
              <a:rPr lang="en-CA" sz="1500" dirty="0" err="1" smtClean="0"/>
              <a:t>Marlina</a:t>
            </a:r>
            <a:r>
              <a:rPr lang="en-CA" sz="1500" dirty="0" smtClean="0"/>
              <a:t>, Roby. (2012). English as an International Language (EIL): An Innovative Academic Program.  In </a:t>
            </a:r>
            <a:r>
              <a:rPr lang="en-CA" sz="1500" dirty="0" err="1" smtClean="0"/>
              <a:t>Aya</a:t>
            </a:r>
            <a:r>
              <a:rPr lang="en-CA" sz="1500" dirty="0" smtClean="0"/>
              <a:t> Matsuda (Ed.) </a:t>
            </a:r>
            <a:r>
              <a:rPr lang="en-CA" sz="1500" i="1" dirty="0" smtClean="0"/>
              <a:t>Principles and Practices of Teaching English as an International Language </a:t>
            </a:r>
            <a:r>
              <a:rPr lang="en-CA" sz="1500" dirty="0" smtClean="0"/>
              <a:t>(140-153)</a:t>
            </a:r>
            <a:r>
              <a:rPr lang="en-CA" sz="1500" i="1" dirty="0" smtClean="0"/>
              <a:t>.</a:t>
            </a:r>
            <a:r>
              <a:rPr lang="en-CA" sz="1500" dirty="0" smtClean="0"/>
              <a:t> UK, USA, Canada: Multi-lingual Matters . </a:t>
            </a:r>
            <a:endParaRPr lang="en-US" sz="1500" dirty="0" smtClean="0"/>
          </a:p>
          <a:p>
            <a:r>
              <a:rPr lang="en-US" sz="1500" dirty="0" err="1" smtClean="0"/>
              <a:t>Slobin</a:t>
            </a:r>
            <a:r>
              <a:rPr lang="en-US" sz="1500" dirty="0" smtClean="0"/>
              <a:t>, Dan I. (1973). Cognitive pre-requisites for the development of grammar. </a:t>
            </a:r>
            <a:r>
              <a:rPr lang="en-US" sz="1500" i="1" dirty="0" smtClean="0"/>
              <a:t>Studies of child  language development.</a:t>
            </a:r>
            <a:r>
              <a:rPr lang="en-US" sz="1500" dirty="0" smtClean="0"/>
              <a:t> C. A. Ferguson and D.I. </a:t>
            </a:r>
            <a:r>
              <a:rPr lang="en-US" sz="1500" dirty="0" err="1" smtClean="0"/>
              <a:t>Slobin</a:t>
            </a:r>
            <a:r>
              <a:rPr lang="en-US" sz="1500" dirty="0" smtClean="0"/>
              <a:t> (Eds.). New York: Holt, Rinehart and Winston. </a:t>
            </a:r>
          </a:p>
          <a:p>
            <a:r>
              <a:rPr lang="en-US" sz="1500" dirty="0" err="1" smtClean="0"/>
              <a:t>Sperber</a:t>
            </a:r>
            <a:r>
              <a:rPr lang="en-US" sz="1500" dirty="0" smtClean="0"/>
              <a:t>, Dan and Wilson, Deidre. (2002). Pragmatics, modularity and mind-reading.  </a:t>
            </a:r>
            <a:r>
              <a:rPr lang="en-US" sz="1500" i="1" dirty="0" smtClean="0"/>
              <a:t>Mind and Language, </a:t>
            </a:r>
            <a:r>
              <a:rPr lang="en-US" sz="1500" dirty="0" smtClean="0"/>
              <a:t>17, 3-23. </a:t>
            </a:r>
          </a:p>
          <a:p>
            <a:r>
              <a:rPr lang="en-US" sz="1500" dirty="0" err="1" smtClean="0"/>
              <a:t>Stuss</a:t>
            </a:r>
            <a:r>
              <a:rPr lang="en-US" sz="1500" dirty="0" smtClean="0"/>
              <a:t>, Donald T. and Levine, Brian. (2002). Adult clinical neuropsychology: Lessons from studies of the frontal lobes.  </a:t>
            </a:r>
            <a:r>
              <a:rPr lang="en-US" sz="1500" i="1" dirty="0" smtClean="0"/>
              <a:t>Annual Psychological Review, </a:t>
            </a:r>
            <a:r>
              <a:rPr lang="en-US" sz="1500" dirty="0" smtClean="0"/>
              <a:t>53, 401–33.</a:t>
            </a:r>
          </a:p>
          <a:p>
            <a:r>
              <a:rPr lang="en-US" sz="1500" dirty="0" err="1" smtClean="0"/>
              <a:t>Tocalli-Beller</a:t>
            </a:r>
            <a:r>
              <a:rPr lang="en-US" sz="1500" dirty="0" smtClean="0"/>
              <a:t>, </a:t>
            </a:r>
            <a:r>
              <a:rPr lang="en-US" sz="1500" dirty="0" err="1" smtClean="0"/>
              <a:t>Augustina</a:t>
            </a:r>
            <a:r>
              <a:rPr lang="en-US" sz="1500" dirty="0" smtClean="0"/>
              <a:t> and Swain, Merrill. (2005). Reformulation: The cognitive conflict and L2 learning it generates. </a:t>
            </a:r>
            <a:r>
              <a:rPr lang="en-US" sz="1500" i="1" dirty="0" smtClean="0"/>
              <a:t>International Journal of Applied Linguistics, </a:t>
            </a:r>
            <a:r>
              <a:rPr lang="en-US" sz="1500" dirty="0" smtClean="0"/>
              <a:t>15(1), 5-28</a:t>
            </a:r>
            <a:r>
              <a:rPr lang="en-US" sz="1500" i="1" dirty="0" smtClean="0"/>
              <a:t>.</a:t>
            </a:r>
          </a:p>
          <a:p>
            <a:r>
              <a:rPr lang="en-US" sz="1500" dirty="0" err="1" smtClean="0"/>
              <a:t>Ullman</a:t>
            </a:r>
            <a:r>
              <a:rPr lang="en-US" sz="1500" dirty="0" smtClean="0"/>
              <a:t>, Michael T. et al. </a:t>
            </a:r>
            <a:r>
              <a:rPr lang="en-US" sz="1500" dirty="0" err="1" smtClean="0"/>
              <a:t>Neurocomputational</a:t>
            </a:r>
            <a:r>
              <a:rPr lang="en-US" sz="1500" dirty="0" smtClean="0"/>
              <a:t> models of motor and cognitive deficits in Parkinson</a:t>
            </a:r>
            <a:r>
              <a:rPr lang="en-US" sz="1500" b="1" dirty="0" smtClean="0"/>
              <a:t>’</a:t>
            </a:r>
            <a:r>
              <a:rPr lang="en-US" sz="1500" dirty="0" smtClean="0"/>
              <a:t>s disease. </a:t>
            </a:r>
            <a:r>
              <a:rPr lang="en-US" sz="1500" i="1" dirty="0" smtClean="0"/>
              <a:t>Progress in Brain Research</a:t>
            </a:r>
            <a:r>
              <a:rPr lang="en-US" sz="1500" dirty="0" smtClean="0"/>
              <a:t>, 183, 275-297.</a:t>
            </a:r>
          </a:p>
          <a:p>
            <a:r>
              <a:rPr lang="en-US" sz="1500" dirty="0" err="1" smtClean="0"/>
              <a:t>Zeki</a:t>
            </a:r>
            <a:r>
              <a:rPr lang="en-US" sz="1500" dirty="0" smtClean="0"/>
              <a:t>, et al. (2014) The experience of mathematical beauty and its neural correlates. </a:t>
            </a:r>
            <a:r>
              <a:rPr lang="en-US" sz="1500" i="1" dirty="0" smtClean="0"/>
              <a:t>Frontiers in Human Neuroscience, </a:t>
            </a:r>
            <a:r>
              <a:rPr lang="en-US" sz="1500" dirty="0" smtClean="0"/>
              <a:t>8(68). </a:t>
            </a:r>
          </a:p>
          <a:p>
            <a:endParaRPr lang="en-US" sz="2700" i="1" dirty="0" smtClean="0"/>
          </a:p>
          <a:p>
            <a:endParaRPr lang="en-US" sz="2700" dirty="0" smtClean="0"/>
          </a:p>
          <a:p>
            <a:endParaRPr lang="en-US" sz="2700" dirty="0" smtClean="0"/>
          </a:p>
          <a:p>
            <a:endParaRPr lang="en-US" sz="2300" dirty="0" smtClean="0"/>
          </a:p>
          <a:p>
            <a:endParaRPr lang="en-US" sz="3400" dirty="0" smtClean="0"/>
          </a:p>
          <a:p>
            <a:pPr>
              <a:buNone/>
            </a:pPr>
            <a:endParaRPr lang="en-US" sz="3400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31236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CA" b="1" dirty="0" smtClean="0"/>
              <a:t>Original source is Romans 12 spiritual gifts</a:t>
            </a:r>
          </a:p>
          <a:p>
            <a:pPr lvl="1"/>
            <a:r>
              <a:rPr lang="en-CA" dirty="0" smtClean="0"/>
              <a:t>‘be transformed by the renewing of your mind’</a:t>
            </a:r>
          </a:p>
          <a:p>
            <a:pPr lvl="1"/>
            <a:r>
              <a:rPr lang="en-CA" dirty="0" smtClean="0"/>
              <a:t>200 biographies analyzed (Lane Friesen, 1986)</a:t>
            </a:r>
          </a:p>
          <a:p>
            <a:r>
              <a:rPr lang="en-CA" b="1" dirty="0" smtClean="0"/>
              <a:t>95% independent corroboration by Don and Katie Fortune</a:t>
            </a:r>
          </a:p>
          <a:p>
            <a:pPr lvl="1"/>
            <a:r>
              <a:rPr lang="en-CA" dirty="0" smtClean="0"/>
              <a:t>30 years of seminars; 300,000 books sold</a:t>
            </a:r>
          </a:p>
          <a:p>
            <a:pPr lvl="1"/>
            <a:r>
              <a:rPr lang="en-CA" dirty="0" smtClean="0"/>
              <a:t>(Teacher is different, describes religious Perceiver)</a:t>
            </a:r>
          </a:p>
          <a:p>
            <a:pPr lvl="1"/>
            <a:endParaRPr lang="en-CA" dirty="0" smtClean="0"/>
          </a:p>
        </p:txBody>
      </p:sp>
      <p:pic>
        <p:nvPicPr>
          <p:cNvPr id="5" name="Picture 4" descr="C:\Users\Lorin\Desktop\books\diagra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04800"/>
            <a:ext cx="4968552" cy="2624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40000" contrast="9000"/>
          </a:blip>
          <a:srcRect/>
          <a:stretch>
            <a:fillRect/>
          </a:stretch>
        </p:blipFill>
        <p:spPr bwMode="auto">
          <a:xfrm>
            <a:off x="-914400" y="-381000"/>
            <a:ext cx="10922000" cy="819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152400"/>
            <a:ext cx="9324528" cy="1143000"/>
          </a:xfrm>
          <a:solidFill>
            <a:srgbClr val="002060"/>
          </a:solidFill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90000"/>
                  </a:schemeClr>
                </a:solidFill>
              </a:rPr>
              <a:t>Neurological Foundations of MSM</a:t>
            </a:r>
            <a:endParaRPr lang="en-US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0000" lnSpcReduction="20000"/>
          </a:bodyPr>
          <a:lstStyle/>
          <a:p>
            <a:pPr marL="971550" lvl="1" indent="-514350">
              <a:buAutoNum type="arabicParenR"/>
            </a:pPr>
            <a:r>
              <a:rPr lang="en-US" sz="3300" b="1" dirty="0" err="1" smtClean="0"/>
              <a:t>Stuss</a:t>
            </a:r>
            <a:r>
              <a:rPr lang="en-US" sz="3300" b="1" dirty="0" smtClean="0"/>
              <a:t> and Levine (2002) </a:t>
            </a:r>
            <a:r>
              <a:rPr lang="en-US" sz="2100" b="1" dirty="0" smtClean="0"/>
              <a:t>- this study compares </a:t>
            </a:r>
            <a:r>
              <a:rPr lang="en-US" sz="2100" b="1" dirty="0" err="1" smtClean="0"/>
              <a:t>dorsolateral</a:t>
            </a:r>
            <a:r>
              <a:rPr lang="en-US" sz="2100" b="1" dirty="0" smtClean="0"/>
              <a:t> frontal with the </a:t>
            </a:r>
            <a:r>
              <a:rPr lang="en-US" sz="2100" b="1" dirty="0" err="1" smtClean="0"/>
              <a:t>ventromedial</a:t>
            </a:r>
            <a:r>
              <a:rPr lang="en-US" sz="2100" b="1" dirty="0" smtClean="0"/>
              <a:t> frontal.</a:t>
            </a:r>
          </a:p>
          <a:p>
            <a:pPr marL="971550" lvl="1" indent="-514350">
              <a:buAutoNum type="arabicParenR"/>
            </a:pPr>
            <a:r>
              <a:rPr lang="en-US" sz="3200" b="1" dirty="0" smtClean="0"/>
              <a:t>Beer et al. (2003) </a:t>
            </a:r>
            <a:r>
              <a:rPr lang="en-US" sz="2000" b="1" dirty="0" smtClean="0"/>
              <a:t>– delineates how the </a:t>
            </a:r>
            <a:r>
              <a:rPr lang="en-US" sz="2000" b="1" dirty="0" err="1" smtClean="0"/>
              <a:t>orbitofrontal</a:t>
            </a:r>
            <a:r>
              <a:rPr lang="en-US" sz="2000" b="1" dirty="0" smtClean="0"/>
              <a:t> cortex connects emotions and identity</a:t>
            </a:r>
          </a:p>
          <a:p>
            <a:pPr marL="971550" lvl="1" indent="-514350">
              <a:buAutoNum type="arabicParenR"/>
            </a:pPr>
            <a:r>
              <a:rPr lang="en-US" sz="3200" b="1" dirty="0" err="1" smtClean="0"/>
              <a:t>Rameson</a:t>
            </a:r>
            <a:r>
              <a:rPr lang="en-US" sz="3200" b="1" dirty="0" smtClean="0"/>
              <a:t> and Lieberman (2007) </a:t>
            </a:r>
            <a:r>
              <a:rPr lang="en-US" sz="2000" b="1" dirty="0" smtClean="0"/>
              <a:t>– relates self image with medial frontal cortex</a:t>
            </a:r>
            <a:endParaRPr lang="en-US" sz="2100" b="1" dirty="0" smtClean="0"/>
          </a:p>
          <a:p>
            <a:pPr marL="971550" lvl="1" indent="-514350">
              <a:buAutoNum type="arabicParenR"/>
            </a:pPr>
            <a:r>
              <a:rPr lang="en-US" sz="3200" b="1" dirty="0" smtClean="0"/>
              <a:t>Rolls and </a:t>
            </a:r>
            <a:r>
              <a:rPr lang="en-US" sz="3200" b="1" dirty="0" err="1" smtClean="0"/>
              <a:t>Grabenhorst</a:t>
            </a:r>
            <a:r>
              <a:rPr lang="en-US" sz="3200" b="1" dirty="0" smtClean="0"/>
              <a:t> (2008) </a:t>
            </a:r>
            <a:r>
              <a:rPr lang="en-US" sz="2000" b="1" dirty="0" smtClean="0"/>
              <a:t>- </a:t>
            </a:r>
            <a:r>
              <a:rPr lang="en-US" sz="2000" b="1" dirty="0" err="1" smtClean="0"/>
              <a:t>orbitofrontal</a:t>
            </a:r>
            <a:r>
              <a:rPr lang="en-US" sz="2000" b="1" dirty="0" smtClean="0"/>
              <a:t> cortex study which shows the difference between emotions and exhorter drive in terms of decision and reward.</a:t>
            </a:r>
          </a:p>
          <a:p>
            <a:pPr marL="971550" lvl="1" indent="-514350">
              <a:buAutoNum type="arabicParenR"/>
            </a:pPr>
            <a:r>
              <a:rPr lang="en-US" sz="3200" b="1" dirty="0" smtClean="0"/>
              <a:t>Chan et al. (2009)</a:t>
            </a:r>
            <a:r>
              <a:rPr lang="en-US" sz="2000" b="1" dirty="0" smtClean="0"/>
              <a:t> – illustrates the difference between  left and right temporal lobes</a:t>
            </a:r>
          </a:p>
          <a:p>
            <a:pPr marL="971550" lvl="1" indent="-514350">
              <a:buAutoNum type="arabicParenR"/>
            </a:pPr>
            <a:r>
              <a:rPr lang="en-US" sz="3200" b="1" dirty="0" err="1" smtClean="0"/>
              <a:t>Damasio</a:t>
            </a:r>
            <a:r>
              <a:rPr lang="en-US" sz="3200" b="1" dirty="0" smtClean="0"/>
              <a:t> (2006)</a:t>
            </a:r>
            <a:r>
              <a:rPr lang="en-US" sz="2000" b="1" dirty="0" smtClean="0"/>
              <a:t> - </a:t>
            </a:r>
            <a:r>
              <a:rPr lang="en-US" sz="2400" b="1" dirty="0" smtClean="0"/>
              <a:t>somatic marker hypothesis </a:t>
            </a:r>
            <a:r>
              <a:rPr lang="en-US" sz="2000" b="1" dirty="0" smtClean="0"/>
              <a:t>– Explains relationship between physical sensation, personality, emotion, and </a:t>
            </a:r>
            <a:r>
              <a:rPr lang="en-US" sz="2000" b="1" dirty="0" err="1" smtClean="0"/>
              <a:t>ventromedial</a:t>
            </a:r>
            <a:r>
              <a:rPr lang="en-US" sz="2000" b="1" dirty="0" smtClean="0"/>
              <a:t> frontal</a:t>
            </a:r>
          </a:p>
          <a:p>
            <a:pPr marL="971550" lvl="1" indent="-514350">
              <a:buFont typeface="Arial" pitchFamily="34" charset="0"/>
              <a:buAutoNum type="arabicParenR"/>
            </a:pPr>
            <a:r>
              <a:rPr lang="en-US" sz="3200" b="1" dirty="0" smtClean="0"/>
              <a:t>Cohen and Frank (2009)</a:t>
            </a:r>
            <a:r>
              <a:rPr lang="en-US" sz="2000" b="1" dirty="0" smtClean="0"/>
              <a:t> – summarizes the function of the basal ganglia</a:t>
            </a:r>
          </a:p>
          <a:p>
            <a:pPr marL="971550" lvl="1" indent="-514350">
              <a:buFont typeface="Arial" pitchFamily="34" charset="0"/>
              <a:buAutoNum type="arabicParenR"/>
            </a:pPr>
            <a:r>
              <a:rPr lang="en-US" sz="3100" b="1" dirty="0" smtClean="0"/>
              <a:t>Parkinson et al. (2014) – </a:t>
            </a:r>
            <a:r>
              <a:rPr lang="en-US" sz="2000" b="1" dirty="0" smtClean="0"/>
              <a:t>right parietal contains spatial, temporal, and social map</a:t>
            </a:r>
          </a:p>
          <a:p>
            <a:pPr marL="971550" lvl="1" indent="-514350">
              <a:buFont typeface="Arial" pitchFamily="34" charset="0"/>
              <a:buAutoNum type="arabicParenR"/>
            </a:pPr>
            <a:r>
              <a:rPr lang="en-US" sz="3100" b="1" dirty="0" err="1" smtClean="0"/>
              <a:t>Zeki</a:t>
            </a:r>
            <a:r>
              <a:rPr lang="en-US" sz="3100" b="1" dirty="0" smtClean="0"/>
              <a:t> et al. (2014) – </a:t>
            </a:r>
            <a:r>
              <a:rPr lang="en-US" sz="2000" b="1" dirty="0" smtClean="0"/>
              <a:t>mathematical, visual, musical, and moral beauty all activate the same medial </a:t>
            </a:r>
            <a:r>
              <a:rPr lang="en-US" sz="2000" b="1" dirty="0" err="1" smtClean="0"/>
              <a:t>orbitofrontal</a:t>
            </a:r>
            <a:r>
              <a:rPr lang="en-US" sz="2000" b="1" dirty="0" smtClean="0"/>
              <a:t> region</a:t>
            </a:r>
          </a:p>
          <a:p>
            <a:pPr marL="971550" lvl="1" indent="-514350">
              <a:buFont typeface="Arial" pitchFamily="34" charset="0"/>
              <a:buAutoNum type="arabicParenR"/>
            </a:pPr>
            <a:r>
              <a:rPr lang="en-CA" sz="3200" b="1" dirty="0" smtClean="0"/>
              <a:t>http://www.psych-it.com.au</a:t>
            </a:r>
            <a:endParaRPr lang="en-US" sz="3200" b="1" dirty="0" smtClean="0"/>
          </a:p>
          <a:p>
            <a:pPr marL="971550" lvl="1" indent="-514350">
              <a:buNone/>
            </a:pPr>
            <a:r>
              <a:rPr lang="en-US" sz="2000" dirty="0" smtClean="0"/>
              <a:t>  </a:t>
            </a:r>
          </a:p>
          <a:p>
            <a:pPr marL="971550" lvl="1" indent="-514350">
              <a:buNone/>
            </a:pPr>
            <a:endParaRPr lang="en-US" sz="3200" dirty="0" smtClean="0"/>
          </a:p>
          <a:p>
            <a:pPr marL="971550" lvl="1" indent="-514350">
              <a:buAutoNum type="arabicParenR"/>
            </a:pPr>
            <a:endParaRPr lang="en-US" sz="3600" dirty="0" smtClean="0"/>
          </a:p>
          <a:p>
            <a:pPr marL="971550" lvl="1" indent="-514350">
              <a:buAutoNum type="arabicParenR"/>
            </a:pPr>
            <a:endParaRPr lang="en-US" sz="3200" dirty="0" smtClean="0"/>
          </a:p>
          <a:p>
            <a:pPr marL="971550" lvl="1" indent="-514350">
              <a:buAutoNum type="arabicParenR"/>
            </a:pPr>
            <a:endParaRPr lang="en-US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CA" sz="4800" b="1" dirty="0" smtClean="0"/>
              <a:t>From Personality to Linguistics</a:t>
            </a:r>
            <a:endParaRPr lang="en-CA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CA" dirty="0" smtClean="0"/>
          </a:p>
          <a:p>
            <a:pPr algn="ctr">
              <a:buNone/>
            </a:pPr>
            <a:endParaRPr lang="en-CA" dirty="0" smtClean="0"/>
          </a:p>
          <a:p>
            <a:pPr algn="ctr">
              <a:buNone/>
            </a:pPr>
            <a:endParaRPr lang="en-CA" dirty="0" smtClean="0"/>
          </a:p>
          <a:p>
            <a:pPr algn="ctr">
              <a:buNone/>
            </a:pPr>
            <a:r>
              <a:rPr lang="en-CA" sz="4400" dirty="0" smtClean="0"/>
              <a:t>Analyzing how people function can be transposed onto linguistics</a:t>
            </a:r>
          </a:p>
          <a:p>
            <a:pPr algn="ctr">
              <a:buNone/>
            </a:pPr>
            <a:endParaRPr lang="en-CA" sz="4400" dirty="0" smtClean="0"/>
          </a:p>
          <a:p>
            <a:pPr algn="ctr">
              <a:buNone/>
            </a:pPr>
            <a:r>
              <a:rPr lang="en-CA" sz="2600" dirty="0" smtClean="0"/>
              <a:t>Cognitive Prerequisites for the Development of Grammar</a:t>
            </a:r>
          </a:p>
          <a:p>
            <a:pPr algn="ctr">
              <a:buNone/>
            </a:pPr>
            <a:r>
              <a:rPr lang="en-CA" sz="2600" dirty="0" err="1" smtClean="0"/>
              <a:t>Slobin</a:t>
            </a:r>
            <a:r>
              <a:rPr lang="en-CA" sz="2600" dirty="0" smtClean="0"/>
              <a:t> (1973) </a:t>
            </a:r>
          </a:p>
          <a:p>
            <a:endParaRPr lang="en-CA" dirty="0"/>
          </a:p>
        </p:txBody>
      </p:sp>
      <p:sp>
        <p:nvSpPr>
          <p:cNvPr id="4" name="Down Arrow 3"/>
          <p:cNvSpPr/>
          <p:nvPr/>
        </p:nvSpPr>
        <p:spPr>
          <a:xfrm>
            <a:off x="3851920" y="1772816"/>
            <a:ext cx="1420736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6046</Words>
  <Application>Microsoft Office PowerPoint</Application>
  <PresentationFormat>On-screen Show (4:3)</PresentationFormat>
  <Paragraphs>1039</Paragraphs>
  <Slides>66</Slides>
  <Notes>66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 A Cognitive Meta-theory that integrates TESOL and Christianity Lorin Friesen &amp; Angelina Van Dyke </vt:lpstr>
      <vt:lpstr>A Meta-Cognitive Functional Analogical Approach </vt:lpstr>
      <vt:lpstr>Slide 3</vt:lpstr>
      <vt:lpstr>Slide 4</vt:lpstr>
      <vt:lpstr>Cognitive Styles vs. Modules</vt:lpstr>
      <vt:lpstr>Slide 6</vt:lpstr>
      <vt:lpstr>Slide 7</vt:lpstr>
      <vt:lpstr>Neurological Foundations of MSM</vt:lpstr>
      <vt:lpstr>From Personality to Linguistics</vt:lpstr>
      <vt:lpstr>Phonemes, Morphemes &amp; Lexis</vt:lpstr>
      <vt:lpstr>Syntax</vt:lpstr>
      <vt:lpstr>Semantics</vt:lpstr>
      <vt:lpstr>Pragmatics</vt:lpstr>
      <vt:lpstr>Slide 14</vt:lpstr>
      <vt:lpstr>Slide 15</vt:lpstr>
      <vt:lpstr>Slide 16</vt:lpstr>
      <vt:lpstr>Basal Ganglia and Thalamus </vt:lpstr>
      <vt:lpstr>Activity</vt:lpstr>
      <vt:lpstr>Moving on  Linguistics, Pragmatics, Culture, Paradigms &amp; Identity</vt:lpstr>
      <vt:lpstr>Outline Pit Stop       ...</vt:lpstr>
      <vt:lpstr>I. Mental Networks (MNs)  Friesen (2012, pp. 38-42)</vt:lpstr>
      <vt:lpstr>Two Kinds of MNs (Friesen, 2012)</vt:lpstr>
      <vt:lpstr>II. A Mental Concept of God</vt:lpstr>
      <vt:lpstr>III. Cognitive Science of Religion (CSR)</vt:lpstr>
      <vt:lpstr>IV. Paradigms  Thomas Kuhn </vt:lpstr>
      <vt:lpstr> Epistemological Crisis </vt:lpstr>
      <vt:lpstr>V. Technical Thought   its  Overuse in Language  </vt:lpstr>
      <vt:lpstr>VI. Community of Practice (CoP)  Normal Abstract Thought Lave and Wenger (1991) </vt:lpstr>
      <vt:lpstr>SUMMARY</vt:lpstr>
      <vt:lpstr>VII. Implicature  </vt:lpstr>
      <vt:lpstr>VIII. Politeness Theory</vt:lpstr>
      <vt:lpstr>IX. Culture </vt:lpstr>
      <vt:lpstr>Social Interaction and MNs</vt:lpstr>
      <vt:lpstr>Intercultural Interaction Model  Acculturation Attitudes in SLA  (Culhane, 2004)</vt:lpstr>
      <vt:lpstr>Slide 35</vt:lpstr>
      <vt:lpstr>X. Piaget and the Childish Mind</vt:lpstr>
      <vt:lpstr>XI. The Limitations of Embodiment</vt:lpstr>
      <vt:lpstr>XII. Societal Stages  Habermas</vt:lpstr>
      <vt:lpstr>XIII. Education and Faith</vt:lpstr>
      <vt:lpstr>Brief Reflection</vt:lpstr>
      <vt:lpstr>XIV. Language &amp; Power (Fairclough, 1999)</vt:lpstr>
      <vt:lpstr>Personal (dis)Honesty</vt:lpstr>
      <vt:lpstr>XV. Cognitive Development (Love &amp; Guthrie 1999) </vt:lpstr>
      <vt:lpstr>XVI. Possible Selves</vt:lpstr>
      <vt:lpstr>Semantic Shifting </vt:lpstr>
      <vt:lpstr>XVII. The ‘Ideal’ Possible Self</vt:lpstr>
      <vt:lpstr>Divine Spirit—a Universal MMN</vt:lpstr>
      <vt:lpstr>Platonic Forms and Identity</vt:lpstr>
      <vt:lpstr>XVIII. Third Culture Kids (Pollock, 2009)</vt:lpstr>
      <vt:lpstr>TCK: Three Possible Viewpoints</vt:lpstr>
      <vt:lpstr>XIX. EFL vs. EIL (Matsuda, 2012)</vt:lpstr>
      <vt:lpstr>Perspectives on World English</vt:lpstr>
      <vt:lpstr>Slide 53</vt:lpstr>
      <vt:lpstr>XX. Incarnation</vt:lpstr>
      <vt:lpstr>XXI. Three Stages of Personal Salvation</vt:lpstr>
      <vt:lpstr>An Integrated View of Salvation</vt:lpstr>
      <vt:lpstr>XXII. The Prayer of Salvation</vt:lpstr>
      <vt:lpstr>XXIII. Multiple Worlds?</vt:lpstr>
      <vt:lpstr>Summing Up</vt:lpstr>
      <vt:lpstr>Slide 60</vt:lpstr>
      <vt:lpstr>References</vt:lpstr>
      <vt:lpstr>Slide 62</vt:lpstr>
      <vt:lpstr>Slide 63</vt:lpstr>
      <vt:lpstr>Slide 64</vt:lpstr>
      <vt:lpstr>Slide 65</vt:lpstr>
      <vt:lpstr>Slide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2014-04-06T00:36:15Z</dcterms:created>
  <dcterms:modified xsi:type="dcterms:W3CDTF">2014-04-06T00:36:45Z</dcterms:modified>
</cp:coreProperties>
</file>