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7" r:id="rId2"/>
    <p:sldId id="292" r:id="rId3"/>
    <p:sldId id="265" r:id="rId4"/>
    <p:sldId id="293" r:id="rId5"/>
    <p:sldId id="307" r:id="rId6"/>
    <p:sldId id="260" r:id="rId7"/>
    <p:sldId id="259" r:id="rId8"/>
    <p:sldId id="258" r:id="rId9"/>
    <p:sldId id="257" r:id="rId10"/>
    <p:sldId id="334" r:id="rId11"/>
    <p:sldId id="263" r:id="rId12"/>
    <p:sldId id="264" r:id="rId13"/>
    <p:sldId id="267" r:id="rId14"/>
    <p:sldId id="306" r:id="rId15"/>
    <p:sldId id="338" r:id="rId16"/>
    <p:sldId id="366" r:id="rId17"/>
    <p:sldId id="332" r:id="rId18"/>
    <p:sldId id="339" r:id="rId19"/>
    <p:sldId id="302" r:id="rId20"/>
    <p:sldId id="340" r:id="rId21"/>
    <p:sldId id="330" r:id="rId22"/>
    <p:sldId id="341" r:id="rId23"/>
    <p:sldId id="342" r:id="rId24"/>
    <p:sldId id="344" r:id="rId25"/>
    <p:sldId id="345" r:id="rId26"/>
    <p:sldId id="296" r:id="rId27"/>
    <p:sldId id="311" r:id="rId28"/>
    <p:sldId id="315" r:id="rId29"/>
    <p:sldId id="295" r:id="rId30"/>
    <p:sldId id="346" r:id="rId31"/>
    <p:sldId id="294" r:id="rId32"/>
    <p:sldId id="289" r:id="rId33"/>
    <p:sldId id="286" r:id="rId34"/>
    <p:sldId id="285" r:id="rId35"/>
    <p:sldId id="325" r:id="rId36"/>
    <p:sldId id="353" r:id="rId37"/>
    <p:sldId id="357" r:id="rId38"/>
    <p:sldId id="336" r:id="rId39"/>
    <p:sldId id="358" r:id="rId40"/>
    <p:sldId id="329" r:id="rId41"/>
    <p:sldId id="360" r:id="rId42"/>
    <p:sldId id="359" r:id="rId43"/>
    <p:sldId id="361" r:id="rId44"/>
    <p:sldId id="362" r:id="rId45"/>
    <p:sldId id="363" r:id="rId46"/>
    <p:sldId id="364" r:id="rId47"/>
    <p:sldId id="365" r:id="rId48"/>
    <p:sldId id="32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3" autoAdjust="0"/>
    <p:restoredTop sz="89548" autoAdjust="0"/>
  </p:normalViewPr>
  <p:slideViewPr>
    <p:cSldViewPr>
      <p:cViewPr varScale="1">
        <p:scale>
          <a:sx n="95" d="100"/>
          <a:sy n="95" d="100"/>
        </p:scale>
        <p:origin x="-7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46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82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F208E-EF96-4FB6-8DE4-615E10FB5B3B}" type="datetimeFigureOut">
              <a:rPr lang="en-US" smtClean="0"/>
              <a:pPr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66B11-7E10-4EF7-8AAE-460B11CF6D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6638-C5B6-43E7-B284-CB277571B19C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C0E75-F9AF-46F7-BCA4-733337EAB4A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E458F-A522-43C3-923F-5E5544D9DB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C0E75-F9AF-46F7-BCA4-733337EAB4AC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DE78-A541-478C-89AC-E4A49BF8B143}" type="datetimeFigureOut">
              <a:rPr lang="en-CA" smtClean="0"/>
              <a:pPr/>
              <a:t>05/04/2014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D550-373E-422E-B7FD-C7C9F63F9BE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wmf"/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6.wmf"/><Relationship Id="rId5" Type="http://schemas.openxmlformats.org/officeDocument/2006/relationships/image" Target="../media/image21.jpeg"/><Relationship Id="rId15" Type="http://schemas.openxmlformats.org/officeDocument/2006/relationships/image" Target="../media/image30.wmf"/><Relationship Id="rId10" Type="http://schemas.openxmlformats.org/officeDocument/2006/relationships/image" Target="../media/image25.png"/><Relationship Id="rId4" Type="http://schemas.openxmlformats.org/officeDocument/2006/relationships/image" Target="../media/image20.wmf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studentdeveltheory.blogspot.ca/2010/10/womens-ways-of-knowing-synopsis-by-e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omepage.ntlworld.com/vivian.c/SLA/Krashen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-flt.nus.edu.sg/v1n12004/culhane.htm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209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900" b="1" i="1" dirty="0" smtClean="0"/>
              <a:t>Cognitive </a:t>
            </a:r>
            <a:r>
              <a:rPr lang="en-US" sz="4900" b="1" i="1" dirty="0"/>
              <a:t>Modeling for Critical Cross-Cultural </a:t>
            </a:r>
            <a:r>
              <a:rPr lang="en-US" sz="4900" b="1" i="1" dirty="0" smtClean="0"/>
              <a:t>Learning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Angelina Van Dyke and </a:t>
            </a:r>
            <a:r>
              <a:rPr lang="en-US" i="1" dirty="0" err="1"/>
              <a:t>Lorin</a:t>
            </a:r>
            <a:r>
              <a:rPr lang="en-US" i="1" dirty="0"/>
              <a:t> Friesen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88032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400" b="1" dirty="0" smtClean="0"/>
              <a:t>BC TEAL 45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Conference </a:t>
            </a:r>
          </a:p>
          <a:p>
            <a:r>
              <a:rPr lang="en-US" b="1" dirty="0" smtClean="0"/>
              <a:t>Brain-Compatible Language Learning Douglas College, New Westminster</a:t>
            </a:r>
          </a:p>
          <a:p>
            <a:r>
              <a:rPr lang="en-US" b="1" dirty="0" smtClean="0"/>
              <a:t>2013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dirty="0"/>
              <a:t>Great ad-lib </a:t>
            </a:r>
            <a:r>
              <a:rPr lang="en-CA" dirty="0" smtClean="0"/>
              <a:t>speaker; motivates others </a:t>
            </a:r>
          </a:p>
          <a:p>
            <a:r>
              <a:rPr lang="en-CA" dirty="0" smtClean="0"/>
              <a:t>The ‘instant expert’ who uses ‘buzzwords’ </a:t>
            </a:r>
          </a:p>
          <a:p>
            <a:r>
              <a:rPr lang="en-CA" dirty="0" smtClean="0"/>
              <a:t>Tends to exaggerate; sees the potential </a:t>
            </a:r>
          </a:p>
          <a:p>
            <a:r>
              <a:rPr lang="en-CA" dirty="0"/>
              <a:t>Hates being </a:t>
            </a:r>
            <a:r>
              <a:rPr lang="en-CA" dirty="0" smtClean="0"/>
              <a:t>bored or frustrated; DA (dopamine) and addiction</a:t>
            </a:r>
          </a:p>
          <a:p>
            <a:pPr lvl="1"/>
            <a:r>
              <a:rPr lang="en-CA" dirty="0" smtClean="0"/>
              <a:t>Parkinson’s Disease (DA↓), Exhorter is disabled (</a:t>
            </a:r>
            <a:r>
              <a:rPr lang="en-CA" dirty="0" err="1" smtClean="0"/>
              <a:t>Wiecki</a:t>
            </a:r>
            <a:r>
              <a:rPr lang="en-CA" dirty="0" smtClean="0"/>
              <a:t> and Frank, 2010)</a:t>
            </a:r>
          </a:p>
          <a:p>
            <a:pPr lvl="1"/>
            <a:r>
              <a:rPr lang="en-CA" dirty="0" smtClean="0"/>
              <a:t>LH Parkinson’s (DA↓) deficient at verb generalization (T→E) (</a:t>
            </a:r>
            <a:r>
              <a:rPr lang="en-CA" dirty="0" err="1" smtClean="0"/>
              <a:t>Ullman</a:t>
            </a:r>
            <a:r>
              <a:rPr lang="en-CA" dirty="0" smtClean="0"/>
              <a:t> et al., 1997, p. 272)</a:t>
            </a:r>
          </a:p>
          <a:p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716016" y="908720"/>
            <a:ext cx="1080120" cy="720080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CA" dirty="0" smtClean="0"/>
              <a:t>Good at learning languages if motivated</a:t>
            </a:r>
          </a:p>
          <a:p>
            <a:r>
              <a:rPr lang="en-CA" dirty="0" smtClean="0"/>
              <a:t>Prefers the prepared lecture  </a:t>
            </a:r>
          </a:p>
          <a:p>
            <a:r>
              <a:rPr lang="en-CA" dirty="0" smtClean="0"/>
              <a:t>Prefers to ‘sit down and have a talk’</a:t>
            </a:r>
          </a:p>
          <a:p>
            <a:r>
              <a:rPr lang="en-CA" dirty="0" smtClean="0"/>
              <a:t>Skilled at reasoning and logic; hates failure </a:t>
            </a:r>
          </a:p>
          <a:p>
            <a:r>
              <a:rPr lang="en-CA" dirty="0" smtClean="0"/>
              <a:t>Lives </a:t>
            </a:r>
            <a:r>
              <a:rPr lang="en-CA" dirty="0"/>
              <a:t>on the edge; hates losing </a:t>
            </a:r>
            <a:r>
              <a:rPr lang="en-CA" dirty="0" smtClean="0"/>
              <a:t>control</a:t>
            </a:r>
          </a:p>
          <a:p>
            <a:r>
              <a:rPr lang="en-CA" dirty="0" smtClean="0"/>
              <a:t>Technical thought; ‘rules of the game’ </a:t>
            </a:r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644008" y="1556792"/>
            <a:ext cx="1224136" cy="720080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563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Experiments within a fixed structure; does not like routine</a:t>
            </a:r>
          </a:p>
          <a:p>
            <a:r>
              <a:rPr lang="en-CA" dirty="0" smtClean="0"/>
              <a:t>Does not like to feel muddled; develops rules and procedures to facilitate</a:t>
            </a:r>
          </a:p>
          <a:p>
            <a:r>
              <a:rPr lang="en-CA" dirty="0" smtClean="0"/>
              <a:t>‘Cleanses’ and filters speech </a:t>
            </a:r>
            <a:r>
              <a:rPr lang="en-CA" dirty="0"/>
              <a:t>with euphemisms </a:t>
            </a:r>
            <a:endParaRPr lang="en-CA" dirty="0" smtClean="0"/>
          </a:p>
          <a:p>
            <a:r>
              <a:rPr lang="en-CA" dirty="0" smtClean="0"/>
              <a:t>Needs to know the mental context; aware of everything in the context </a:t>
            </a:r>
          </a:p>
          <a:p>
            <a:endParaRPr lang="en-CA" dirty="0" smtClean="0"/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1"/>
            <a:ext cx="4762500" cy="2332112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644008" y="2204864"/>
            <a:ext cx="1224136" cy="57606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800" b="1" dirty="0" smtClean="0"/>
              <a:t>Basal Ganglia and Thalamus 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637112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Exhorter:</a:t>
            </a:r>
            <a:r>
              <a:rPr lang="en-CA" dirty="0" smtClean="0"/>
              <a:t> Energy (DA) novelty, imagine, start. (</a:t>
            </a:r>
            <a:r>
              <a:rPr lang="en-CA" i="1" dirty="0" smtClean="0"/>
              <a:t>direct path</a:t>
            </a:r>
            <a:r>
              <a:rPr lang="en-CA" dirty="0" smtClean="0"/>
              <a:t>) </a:t>
            </a:r>
          </a:p>
          <a:p>
            <a:r>
              <a:rPr lang="en-CA" b="1" dirty="0" smtClean="0"/>
              <a:t>Contributor:</a:t>
            </a:r>
            <a:r>
              <a:rPr lang="en-CA" dirty="0" smtClean="0"/>
              <a:t> Control, plan, optimize.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i="1" dirty="0" smtClean="0"/>
              <a:t>indirect path</a:t>
            </a:r>
            <a:r>
              <a:rPr lang="en-CA" dirty="0" smtClean="0"/>
              <a:t>)</a:t>
            </a:r>
          </a:p>
          <a:p>
            <a:r>
              <a:rPr lang="en-CA" b="1" dirty="0" smtClean="0"/>
              <a:t>Facilitator:</a:t>
            </a:r>
            <a:r>
              <a:rPr lang="en-CA" dirty="0" smtClean="0"/>
              <a:t> Adjust, blend, filter, average.</a:t>
            </a:r>
            <a:r>
              <a:rPr lang="en-CA" dirty="0"/>
              <a:t> </a:t>
            </a:r>
            <a:r>
              <a:rPr lang="en-CA" dirty="0" smtClean="0"/>
              <a:t>(</a:t>
            </a:r>
            <a:r>
              <a:rPr lang="en-CA" i="1" dirty="0" smtClean="0"/>
              <a:t>thalamus</a:t>
            </a:r>
            <a:r>
              <a:rPr lang="en-CA" dirty="0" smtClean="0"/>
              <a:t>) (Briggs and </a:t>
            </a:r>
            <a:r>
              <a:rPr lang="en-CA" dirty="0" err="1" smtClean="0"/>
              <a:t>Usrey</a:t>
            </a:r>
            <a:r>
              <a:rPr lang="en-CA" dirty="0" smtClean="0"/>
              <a:t>, 2008)</a:t>
            </a:r>
          </a:p>
          <a:p>
            <a:endParaRPr lang="en-CA" dirty="0"/>
          </a:p>
        </p:txBody>
      </p:sp>
      <p:pic>
        <p:nvPicPr>
          <p:cNvPr id="5" name="Picture 4" descr="BGA.PNG"/>
          <p:cNvPicPr>
            <a:picLocks noChangeAspect="1"/>
          </p:cNvPicPr>
          <p:nvPr/>
        </p:nvPicPr>
        <p:blipFill>
          <a:blip r:embed="rId3" cstate="print"/>
          <a:srcRect l="2077" t="1703" b="13163"/>
          <a:stretch>
            <a:fillRect/>
          </a:stretch>
        </p:blipFill>
        <p:spPr>
          <a:xfrm>
            <a:off x="539552" y="1700808"/>
            <a:ext cx="3814822" cy="4045511"/>
          </a:xfrm>
          <a:prstGeom prst="rect">
            <a:avLst/>
          </a:prstGeom>
        </p:spPr>
      </p:pic>
      <p:sp>
        <p:nvSpPr>
          <p:cNvPr id="7" name="Oval 4"/>
          <p:cNvSpPr/>
          <p:nvPr/>
        </p:nvSpPr>
        <p:spPr>
          <a:xfrm>
            <a:off x="3275856" y="4005065"/>
            <a:ext cx="1080120" cy="864096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995936" y="4725145"/>
            <a:ext cx="792088" cy="21602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195736" y="2924945"/>
            <a:ext cx="1152128" cy="2304256"/>
          </a:xfrm>
          <a:prstGeom prst="round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1115616" y="2924945"/>
            <a:ext cx="1080120" cy="2448272"/>
          </a:xfrm>
          <a:prstGeom prst="round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79712" y="3789040"/>
            <a:ext cx="2880320" cy="2880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43808" y="2492897"/>
            <a:ext cx="1944216" cy="100811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6600" b="1" dirty="0" smtClean="0"/>
              <a:t>Activity</a:t>
            </a:r>
            <a:endParaRPr lang="en-CA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Think of your teaching or research style.  Which of these patterns fits you best?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Recall memorable students you have had.  Which thinking patterns have they demonstrated and how did it make you feel?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Moving on </a:t>
            </a:r>
            <a:r>
              <a:rPr lang="en-US" b="1" dirty="0" smtClean="0">
                <a:sym typeface="Wingdings" pitchFamily="2" charset="2"/>
              </a:rPr>
              <a:t> Linguistics, Pragmatics, </a:t>
            </a:r>
            <a:r>
              <a:rPr lang="en-US" b="1" dirty="0" smtClean="0"/>
              <a:t>Culture, Paradigms &amp; Identity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b="1" dirty="0" smtClean="0"/>
              <a:t>	</a:t>
            </a:r>
            <a:r>
              <a:rPr lang="en-US" sz="5800" dirty="0" smtClean="0"/>
              <a:t>Using</a:t>
            </a:r>
            <a:r>
              <a:rPr lang="en-US" sz="5800" b="1" dirty="0" smtClean="0"/>
              <a:t> </a:t>
            </a:r>
            <a:r>
              <a:rPr lang="en-US" sz="5800" dirty="0" smtClean="0"/>
              <a:t>the</a:t>
            </a:r>
            <a:r>
              <a:rPr lang="en-US" sz="5800" b="1" dirty="0" smtClean="0"/>
              <a:t> Mental Symmetry Model (MSM) </a:t>
            </a:r>
            <a:r>
              <a:rPr lang="en-US" sz="5800" dirty="0" smtClean="0"/>
              <a:t>as a meta-theory for the TESOL field </a:t>
            </a:r>
            <a:r>
              <a:rPr lang="en-US" sz="5800" dirty="0" smtClean="0">
                <a:sym typeface="Wingdings" pitchFamily="2" charset="2"/>
              </a:rPr>
              <a:t> </a:t>
            </a:r>
            <a:r>
              <a:rPr lang="en-US" sz="5800" b="1" dirty="0" smtClean="0"/>
              <a:t>What questions are we asking?</a:t>
            </a:r>
            <a:endParaRPr lang="en-US" sz="5800" dirty="0" smtClean="0"/>
          </a:p>
          <a:p>
            <a:pPr>
              <a:buNone/>
            </a:pPr>
            <a:endParaRPr lang="en-US" sz="600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sz="4500" dirty="0" smtClean="0"/>
              <a:t>	1.  	</a:t>
            </a:r>
            <a:r>
              <a:rPr lang="en-US" sz="5100" dirty="0" smtClean="0"/>
              <a:t>How can MSM integrate key insights from 	sociolinguistic and psycholinguistic </a:t>
            </a:r>
            <a:r>
              <a:rPr lang="en-CA" sz="5100" dirty="0" smtClean="0"/>
              <a:t>observations  	</a:t>
            </a:r>
            <a:r>
              <a:rPr lang="en-US" sz="5100" dirty="0" smtClean="0"/>
              <a:t>in SLL, pragmatics, culture and identity?</a:t>
            </a:r>
          </a:p>
          <a:p>
            <a:pPr>
              <a:buNone/>
            </a:pPr>
            <a:endParaRPr lang="en-US" sz="700" dirty="0" smtClean="0"/>
          </a:p>
          <a:p>
            <a:pPr>
              <a:buNone/>
            </a:pPr>
            <a:r>
              <a:rPr lang="en-US" sz="4500" dirty="0" smtClean="0"/>
              <a:t>	2.  	</a:t>
            </a:r>
            <a:r>
              <a:rPr lang="en-US" sz="5100" dirty="0" smtClean="0"/>
              <a:t>How can MSM help SLLs negotiate multiple 	language and cultural identities?</a:t>
            </a:r>
          </a:p>
          <a:p>
            <a:pPr>
              <a:buNone/>
            </a:pPr>
            <a:endParaRPr lang="en-US" sz="700" dirty="0" smtClean="0"/>
          </a:p>
          <a:p>
            <a:pPr>
              <a:buNone/>
            </a:pPr>
            <a:r>
              <a:rPr lang="en-US" sz="4500" dirty="0" smtClean="0"/>
              <a:t>	</a:t>
            </a:r>
            <a:r>
              <a:rPr lang="en-US" sz="5100" dirty="0" smtClean="0"/>
              <a:t>3.  	How can ELT professionals identify and apply 	the cognitive mechanisms explained in MSM for 	research and practice?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6864" cy="1080120"/>
          </a:xfrm>
          <a:solidFill>
            <a:srgbClr val="002060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CA" sz="6600" b="1" dirty="0" smtClean="0">
                <a:solidFill>
                  <a:schemeClr val="bg2">
                    <a:lumMod val="90000"/>
                  </a:schemeClr>
                </a:solidFill>
              </a:rPr>
              <a:t>Outline Pit Stop       ...</a:t>
            </a:r>
            <a:endParaRPr lang="en-CA" sz="6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76864" cy="51845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b="1" dirty="0" smtClean="0"/>
              <a:t>I. 		Paradigms</a:t>
            </a:r>
            <a:r>
              <a:rPr lang="en-CA" dirty="0" smtClean="0"/>
              <a:t>—Kuhn (1962)</a:t>
            </a:r>
          </a:p>
          <a:p>
            <a:pPr>
              <a:buNone/>
            </a:pPr>
            <a:r>
              <a:rPr lang="en-CA" b="1" dirty="0" smtClean="0"/>
              <a:t>II. 		Technical thought</a:t>
            </a:r>
            <a:r>
              <a:rPr lang="en-CA" dirty="0" smtClean="0"/>
              <a:t>—Chomsky (1966)</a:t>
            </a:r>
          </a:p>
          <a:p>
            <a:pPr>
              <a:buNone/>
            </a:pPr>
            <a:r>
              <a:rPr lang="en-CA" b="1" dirty="0" smtClean="0"/>
              <a:t>III. 	Community of Practice</a:t>
            </a:r>
            <a:r>
              <a:rPr lang="en-CA" dirty="0" smtClean="0"/>
              <a:t>—O’Donnell et al. (2003)</a:t>
            </a:r>
          </a:p>
          <a:p>
            <a:pPr>
              <a:buNone/>
            </a:pPr>
            <a:r>
              <a:rPr lang="en-CA" b="1" dirty="0" smtClean="0"/>
              <a:t>IV. 	</a:t>
            </a:r>
            <a:r>
              <a:rPr lang="en-CA" b="1" dirty="0" err="1" smtClean="0"/>
              <a:t>Implicature</a:t>
            </a:r>
            <a:r>
              <a:rPr lang="en-CA" dirty="0" smtClean="0"/>
              <a:t>—Grice (1975)</a:t>
            </a:r>
          </a:p>
          <a:p>
            <a:pPr>
              <a:buNone/>
            </a:pPr>
            <a:r>
              <a:rPr lang="en-CA" b="1" dirty="0" smtClean="0"/>
              <a:t>V. 		Mental Networks</a:t>
            </a:r>
            <a:r>
              <a:rPr lang="en-CA" dirty="0" smtClean="0"/>
              <a:t>—Friesen (2012)</a:t>
            </a:r>
          </a:p>
          <a:p>
            <a:pPr>
              <a:buNone/>
            </a:pPr>
            <a:r>
              <a:rPr lang="en-CA" b="1" dirty="0" smtClean="0"/>
              <a:t>VI. 	Politeness Theory</a:t>
            </a:r>
            <a:r>
              <a:rPr lang="en-CA" dirty="0" smtClean="0"/>
              <a:t>—</a:t>
            </a:r>
            <a:r>
              <a:rPr lang="en-CA" dirty="0" err="1" smtClean="0"/>
              <a:t>Arundale</a:t>
            </a:r>
            <a:r>
              <a:rPr lang="en-CA" dirty="0" smtClean="0"/>
              <a:t> (1999, 2006)</a:t>
            </a:r>
          </a:p>
          <a:p>
            <a:pPr>
              <a:buNone/>
            </a:pPr>
            <a:r>
              <a:rPr lang="en-CA" b="1" dirty="0" smtClean="0"/>
              <a:t>VII.	Culture</a:t>
            </a:r>
            <a:r>
              <a:rPr lang="en-CA" dirty="0" smtClean="0"/>
              <a:t>—</a:t>
            </a:r>
            <a:r>
              <a:rPr lang="en-CA" dirty="0" err="1" smtClean="0"/>
              <a:t>Culhane</a:t>
            </a:r>
            <a:r>
              <a:rPr lang="en-CA" dirty="0" smtClean="0"/>
              <a:t> (2004)</a:t>
            </a:r>
          </a:p>
          <a:p>
            <a:pPr>
              <a:buNone/>
            </a:pPr>
            <a:r>
              <a:rPr lang="en-CA" b="1" dirty="0" smtClean="0"/>
              <a:t>VIII.	Power Struggles</a:t>
            </a:r>
            <a:r>
              <a:rPr lang="en-CA" dirty="0" smtClean="0"/>
              <a:t>—Norton (1995, 1997, 2000)</a:t>
            </a:r>
          </a:p>
          <a:p>
            <a:pPr>
              <a:buNone/>
            </a:pPr>
            <a:r>
              <a:rPr lang="en-CA" b="1" dirty="0" smtClean="0"/>
              <a:t>IX.	Societal Stages</a:t>
            </a:r>
            <a:r>
              <a:rPr lang="en-CA" dirty="0" smtClean="0"/>
              <a:t>—</a:t>
            </a:r>
            <a:r>
              <a:rPr lang="en-CA" dirty="0" err="1" smtClean="0"/>
              <a:t>Habermas</a:t>
            </a:r>
            <a:r>
              <a:rPr lang="en-CA" dirty="0" smtClean="0"/>
              <a:t> (1991)</a:t>
            </a:r>
          </a:p>
          <a:p>
            <a:pPr>
              <a:buNone/>
            </a:pPr>
            <a:r>
              <a:rPr lang="en-CA" b="1" dirty="0" smtClean="0"/>
              <a:t>X. 		Cognitive Development</a:t>
            </a:r>
            <a:r>
              <a:rPr lang="en-CA" dirty="0" smtClean="0"/>
              <a:t>—</a:t>
            </a:r>
            <a:r>
              <a:rPr lang="en-CA" sz="2600" b="1" dirty="0" smtClean="0"/>
              <a:t>Perry (1970) &amp; </a:t>
            </a:r>
            <a:r>
              <a:rPr lang="en-CA" sz="2600" b="1" dirty="0" err="1" smtClean="0"/>
              <a:t>Belenky</a:t>
            </a:r>
            <a:r>
              <a:rPr lang="en-CA" sz="2600" b="1" dirty="0" smtClean="0"/>
              <a:t> (1986)</a:t>
            </a:r>
          </a:p>
          <a:p>
            <a:pPr>
              <a:buNone/>
            </a:pPr>
            <a:r>
              <a:rPr lang="en-CA" b="1" dirty="0" smtClean="0"/>
              <a:t>XI.	Possible Selves</a:t>
            </a:r>
            <a:r>
              <a:rPr lang="en-CA" dirty="0" smtClean="0"/>
              <a:t>—Higgins (1987)</a:t>
            </a:r>
          </a:p>
          <a:p>
            <a:pPr>
              <a:buNone/>
            </a:pPr>
            <a:r>
              <a:rPr lang="en-CA" b="1" dirty="0" smtClean="0"/>
              <a:t>XII.	Language and Identity</a:t>
            </a:r>
            <a:r>
              <a:rPr lang="en-CA" dirty="0" smtClean="0"/>
              <a:t>—</a:t>
            </a:r>
            <a:r>
              <a:rPr lang="en-CA" dirty="0" err="1" smtClean="0"/>
              <a:t>Dornyei</a:t>
            </a:r>
            <a:r>
              <a:rPr lang="en-CA" dirty="0" smtClean="0"/>
              <a:t> (2009)</a:t>
            </a:r>
          </a:p>
          <a:p>
            <a:pPr>
              <a:buNone/>
            </a:pPr>
            <a:r>
              <a:rPr lang="en-CA" b="1" dirty="0" smtClean="0"/>
              <a:t>XIII.	Third Culture Kids</a:t>
            </a:r>
            <a:r>
              <a:rPr lang="en-CA" dirty="0" smtClean="0"/>
              <a:t>—Pollock (2009)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1028" name="Picture 4" descr="C:\Documents and Settings\Administrator\Local Settings\Temporary Internet Files\Content.IE5\342IF302\MP90042435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691888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3250704" cy="187220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l"/>
            <a:r>
              <a:rPr lang="en-CA" b="1" dirty="0" smtClean="0">
                <a:solidFill>
                  <a:schemeClr val="bg2"/>
                </a:solidFill>
              </a:rPr>
              <a:t>I. </a:t>
            </a:r>
            <a:r>
              <a:rPr lang="en-CA" sz="4900" b="1" dirty="0" smtClean="0">
                <a:solidFill>
                  <a:schemeClr val="bg2"/>
                </a:solidFill>
              </a:rPr>
              <a:t>Paradigms</a:t>
            </a:r>
            <a:r>
              <a:rPr lang="en-CA" b="1" dirty="0" smtClean="0">
                <a:solidFill>
                  <a:schemeClr val="bg2"/>
                </a:solidFill>
              </a:rPr>
              <a:t/>
            </a:r>
            <a:br>
              <a:rPr lang="en-CA" b="1" dirty="0" smtClean="0">
                <a:solidFill>
                  <a:schemeClr val="bg2"/>
                </a:solidFill>
              </a:rPr>
            </a:br>
            <a:r>
              <a:rPr lang="en-CA" b="1" dirty="0" smtClean="0">
                <a:solidFill>
                  <a:schemeClr val="bg2"/>
                </a:solidFill>
              </a:rPr>
              <a:t> Thomas Kuhn </a:t>
            </a:r>
            <a:endParaRPr lang="en-CA" b="1" dirty="0">
              <a:solidFill>
                <a:schemeClr val="bg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244280" cy="37444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CA" sz="5100" b="1" dirty="0" smtClean="0"/>
              <a:t>normal abstract thought</a:t>
            </a:r>
          </a:p>
          <a:p>
            <a:endParaRPr lang="en-CA" sz="1500" b="1" dirty="0" smtClean="0"/>
          </a:p>
          <a:p>
            <a:pPr lvl="1"/>
            <a:r>
              <a:rPr lang="en-CA" sz="3800" dirty="0" smtClean="0"/>
              <a:t>Revolutionary science</a:t>
            </a:r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No cognitive mode in charge  </a:t>
            </a:r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Partially formed Server sequences and Perceiver meanings</a:t>
            </a:r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Theories rise, fall, and change (Ptolemy </a:t>
            </a:r>
            <a:r>
              <a:rPr lang="en-CA" sz="3800" dirty="0" smtClean="0">
                <a:sym typeface="Wingdings" pitchFamily="2" charset="2"/>
              </a:rPr>
              <a:t> Galileo)</a:t>
            </a:r>
            <a:endParaRPr lang="en-CA" sz="3800" dirty="0" smtClean="0"/>
          </a:p>
          <a:p>
            <a:pPr lvl="1"/>
            <a:endParaRPr lang="en-CA" sz="1700" dirty="0" smtClean="0"/>
          </a:p>
          <a:p>
            <a:pPr lvl="1"/>
            <a:r>
              <a:rPr lang="en-CA" sz="3800" dirty="0" smtClean="0"/>
              <a:t>Analog Certainty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636912"/>
            <a:ext cx="4172272" cy="37444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en-CA" sz="5500" b="1" dirty="0" smtClean="0"/>
              <a:t>technical abstract thought </a:t>
            </a:r>
          </a:p>
          <a:p>
            <a:endParaRPr lang="en-CA" sz="1700" b="1" dirty="0" smtClean="0"/>
          </a:p>
          <a:p>
            <a:pPr lvl="1"/>
            <a:r>
              <a:rPr lang="en-CA" sz="3800" dirty="0" smtClean="0"/>
              <a:t>Normal science</a:t>
            </a:r>
          </a:p>
          <a:p>
            <a:pPr lvl="1"/>
            <a:endParaRPr lang="en-CA" sz="1500" dirty="0" smtClean="0"/>
          </a:p>
          <a:p>
            <a:pPr lvl="1"/>
            <a:r>
              <a:rPr lang="en-CA" sz="3800" dirty="0" smtClean="0"/>
              <a:t>Contributor mode is in charge </a:t>
            </a:r>
          </a:p>
          <a:p>
            <a:pPr lvl="1">
              <a:lnSpc>
                <a:spcPct val="120000"/>
              </a:lnSpc>
            </a:pPr>
            <a:r>
              <a:rPr lang="en-CA" sz="3800" dirty="0" smtClean="0"/>
              <a:t>Well-formed Server sequences. (</a:t>
            </a:r>
            <a:r>
              <a:rPr lang="en-CA" sz="3800" dirty="0" err="1" smtClean="0"/>
              <a:t>eg</a:t>
            </a:r>
            <a:r>
              <a:rPr lang="en-CA" sz="3800" dirty="0" smtClean="0"/>
              <a:t>. F=ma)</a:t>
            </a:r>
          </a:p>
          <a:p>
            <a:pPr lvl="1">
              <a:lnSpc>
                <a:spcPct val="120000"/>
              </a:lnSpc>
            </a:pPr>
            <a:r>
              <a:rPr lang="en-CA" sz="3800" dirty="0" smtClean="0"/>
              <a:t>Defined Perceiver meanings </a:t>
            </a:r>
            <a:br>
              <a:rPr lang="en-CA" sz="3800" dirty="0" smtClean="0"/>
            </a:br>
            <a:r>
              <a:rPr lang="en-CA" sz="3800" dirty="0" smtClean="0"/>
              <a:t>(</a:t>
            </a:r>
            <a:r>
              <a:rPr lang="en-CA" sz="3800" dirty="0" err="1" smtClean="0"/>
              <a:t>eg</a:t>
            </a:r>
            <a:r>
              <a:rPr lang="en-CA" sz="3800" dirty="0" smtClean="0"/>
              <a:t>. Power = energy/time)  </a:t>
            </a:r>
          </a:p>
          <a:p>
            <a:pPr lvl="1">
              <a:lnSpc>
                <a:spcPct val="120000"/>
              </a:lnSpc>
            </a:pPr>
            <a:r>
              <a:rPr lang="en-CA" sz="3800" dirty="0" smtClean="0"/>
              <a:t>Limited to some Teacher theory or paradigm  (</a:t>
            </a:r>
            <a:r>
              <a:rPr lang="en-CA" sz="3800" dirty="0" err="1" smtClean="0"/>
              <a:t>eg</a:t>
            </a:r>
            <a:r>
              <a:rPr lang="en-CA" sz="3800" dirty="0" smtClean="0"/>
              <a:t>. Newtonian physics)</a:t>
            </a:r>
          </a:p>
          <a:p>
            <a:pPr lvl="1"/>
            <a:endParaRPr lang="en-CA" sz="1500" dirty="0" smtClean="0"/>
          </a:p>
          <a:p>
            <a:pPr lvl="1"/>
            <a:r>
              <a:rPr lang="en-CA" sz="3800" dirty="0" smtClean="0"/>
              <a:t>Digital Certainty (</a:t>
            </a:r>
            <a:r>
              <a:rPr lang="en-CA" sz="3800" dirty="0" err="1" smtClean="0"/>
              <a:t>eg</a:t>
            </a:r>
            <a:r>
              <a:rPr lang="en-CA" sz="3800" dirty="0" smtClean="0"/>
              <a:t>. 3.14 vs. pi)</a:t>
            </a:r>
          </a:p>
          <a:p>
            <a:endParaRPr lang="en-CA" dirty="0"/>
          </a:p>
        </p:txBody>
      </p:sp>
      <p:pic>
        <p:nvPicPr>
          <p:cNvPr id="4" name="Picture 3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156176" y="1412776"/>
            <a:ext cx="1440160" cy="792088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3851920" y="620688"/>
            <a:ext cx="4464496" cy="1296144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0800000">
            <a:off x="5841773" y="858340"/>
            <a:ext cx="2427578" cy="1091622"/>
          </a:xfrm>
          <a:prstGeom prst="arc">
            <a:avLst>
              <a:gd name="adj1" fmla="val 14525934"/>
              <a:gd name="adj2" fmla="val 21593893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sz="5400" b="1" dirty="0" smtClean="0">
                <a:solidFill>
                  <a:schemeClr val="bg2"/>
                </a:solidFill>
                <a:sym typeface="Wingdings" pitchFamily="2" charset="2"/>
              </a:rPr>
              <a:t> </a:t>
            </a:r>
            <a:r>
              <a:rPr lang="en-CA" sz="5400" b="1" dirty="0" smtClean="0">
                <a:solidFill>
                  <a:schemeClr val="bg2"/>
                </a:solidFill>
              </a:rPr>
              <a:t>Epistemological Crisis </a:t>
            </a:r>
            <a:endParaRPr lang="en-CA" sz="54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CA" b="1" dirty="0" smtClean="0"/>
              <a:t>Technical abstract thought is successful </a:t>
            </a:r>
          </a:p>
          <a:p>
            <a:pPr lvl="1"/>
            <a:r>
              <a:rPr lang="en-CA" dirty="0" smtClean="0"/>
              <a:t>Math, logic, scientific theory, programming, grammar</a:t>
            </a:r>
          </a:p>
          <a:p>
            <a:r>
              <a:rPr lang="en-CA" b="1" dirty="0" smtClean="0"/>
              <a:t>It is emphasized in academia </a:t>
            </a:r>
          </a:p>
          <a:p>
            <a:pPr lvl="1"/>
            <a:r>
              <a:rPr lang="en-CA" dirty="0" smtClean="0"/>
              <a:t>Specialization, PhD thesis, papers, vocabulary</a:t>
            </a:r>
          </a:p>
          <a:p>
            <a:r>
              <a:rPr lang="en-CA" b="1" dirty="0" smtClean="0"/>
              <a:t>It is limited</a:t>
            </a:r>
          </a:p>
          <a:p>
            <a:pPr lvl="1"/>
            <a:r>
              <a:rPr lang="en-CA" dirty="0" smtClean="0"/>
              <a:t>It requires total certainty and builds upon axioms </a:t>
            </a:r>
          </a:p>
          <a:p>
            <a:pPr lvl="1"/>
            <a:r>
              <a:rPr lang="en-CA" dirty="0" smtClean="0"/>
              <a:t>It limits thinking to a ‘restricted playing field’ – optimizes and improves</a:t>
            </a:r>
          </a:p>
          <a:p>
            <a:r>
              <a:rPr lang="en-CA" b="1" dirty="0" smtClean="0"/>
              <a:t>Using only it leads to an epistemological crisis</a:t>
            </a:r>
          </a:p>
          <a:p>
            <a:pPr lvl="1"/>
            <a:r>
              <a:rPr lang="en-CA" dirty="0" smtClean="0"/>
              <a:t>Rigorous thought has been built upon a non-rigorous foundation</a:t>
            </a:r>
          </a:p>
          <a:p>
            <a:pPr lvl="1"/>
            <a:r>
              <a:rPr lang="en-CA" dirty="0" smtClean="0"/>
              <a:t>Restricted playing fields do not lead to universal theories </a:t>
            </a:r>
          </a:p>
          <a:p>
            <a:pPr lvl="1"/>
            <a:r>
              <a:rPr lang="en-CA" dirty="0" smtClean="0"/>
              <a:t>Transformation cannot be achieved with optimization </a:t>
            </a:r>
          </a:p>
          <a:p>
            <a:r>
              <a:rPr lang="en-CA" b="1" dirty="0" smtClean="0"/>
              <a:t>Kuhn’s revolutionary science is an epistemological crisis </a:t>
            </a:r>
          </a:p>
          <a:p>
            <a:pPr lvl="1"/>
            <a:r>
              <a:rPr lang="en-CA" dirty="0" smtClean="0"/>
              <a:t>What is the alternative when technical thought fails?    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/>
              <a:t>II. Technical Thought  </a:t>
            </a:r>
            <a:r>
              <a:rPr lang="en-CA" sz="4800" b="1" dirty="0" smtClean="0">
                <a:sym typeface="Wingdings" pitchFamily="2" charset="2"/>
              </a:rPr>
              <a:t> its</a:t>
            </a:r>
            <a:br>
              <a:rPr lang="en-CA" sz="4800" b="1" dirty="0" smtClean="0">
                <a:sym typeface="Wingdings" pitchFamily="2" charset="2"/>
              </a:rPr>
            </a:br>
            <a:r>
              <a:rPr lang="en-CA" sz="4800" b="1" dirty="0" smtClean="0"/>
              <a:t> Overuse in Language  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7811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CA" b="1" dirty="0" smtClean="0"/>
              <a:t>Chomsky’s generative grammar uses it </a:t>
            </a:r>
            <a:r>
              <a:rPr lang="en-CA" sz="2400" dirty="0" smtClean="0"/>
              <a:t>(Ellis, 1998).</a:t>
            </a:r>
          </a:p>
          <a:p>
            <a:r>
              <a:rPr lang="en-CA" b="1" dirty="0" smtClean="0"/>
              <a:t>An epistemological crisis in studying language:</a:t>
            </a:r>
          </a:p>
          <a:p>
            <a:pPr lvl="1"/>
            <a:r>
              <a:rPr lang="en-CA" dirty="0" smtClean="0"/>
              <a:t>Uses it: </a:t>
            </a:r>
            <a:r>
              <a:rPr lang="en-CA" sz="2900" dirty="0" smtClean="0"/>
              <a:t>Rigorous typological analysis </a:t>
            </a:r>
            <a:r>
              <a:rPr lang="en-CA" sz="2400" dirty="0" smtClean="0"/>
              <a:t>(Greenberg, 1975)</a:t>
            </a:r>
          </a:p>
          <a:p>
            <a:pPr lvl="1"/>
            <a:r>
              <a:rPr lang="en-CA" dirty="0" smtClean="0"/>
              <a:t>More than it: M</a:t>
            </a:r>
            <a:r>
              <a:rPr lang="en-CA" sz="2900" dirty="0" smtClean="0"/>
              <a:t>eaning comes from metaphor     </a:t>
            </a:r>
            <a:r>
              <a:rPr lang="en-CA" sz="2200" dirty="0" smtClean="0"/>
              <a:t>(</a:t>
            </a:r>
            <a:r>
              <a:rPr lang="en-CA" sz="2200" dirty="0" err="1" smtClean="0"/>
              <a:t>Lakoff</a:t>
            </a:r>
            <a:r>
              <a:rPr lang="en-CA" sz="2200" dirty="0" smtClean="0"/>
              <a:t> &amp; Johnson, 1980) </a:t>
            </a:r>
          </a:p>
          <a:p>
            <a:r>
              <a:rPr lang="en-CA" b="1" dirty="0" smtClean="0"/>
              <a:t>An epistemological crisis in language teaching:</a:t>
            </a:r>
          </a:p>
          <a:p>
            <a:pPr lvl="1"/>
            <a:r>
              <a:rPr lang="en-CA" sz="2378" b="1" dirty="0" smtClean="0"/>
              <a:t>The Past: </a:t>
            </a:r>
            <a:r>
              <a:rPr lang="en-CA" sz="2378" dirty="0" smtClean="0"/>
              <a:t>teaching language = teaching grammar</a:t>
            </a:r>
          </a:p>
          <a:p>
            <a:pPr lvl="1"/>
            <a:r>
              <a:rPr lang="en-CA" sz="2378" b="1" dirty="0" smtClean="0"/>
              <a:t>Opening Debate: </a:t>
            </a:r>
            <a:r>
              <a:rPr lang="en-CA" sz="2378" dirty="0" smtClean="0"/>
              <a:t>acquisition ≠ learning (</a:t>
            </a:r>
            <a:r>
              <a:rPr lang="en-CA" sz="2378" dirty="0" err="1" smtClean="0"/>
              <a:t>Krashen</a:t>
            </a:r>
            <a:r>
              <a:rPr lang="en-CA" sz="2378" dirty="0" smtClean="0"/>
              <a:t>, 1982)</a:t>
            </a:r>
          </a:p>
          <a:p>
            <a:pPr lvl="1"/>
            <a:r>
              <a:rPr lang="en-CA" sz="2378" b="1" dirty="0" smtClean="0"/>
              <a:t>Current Debates in SLA: </a:t>
            </a:r>
            <a:r>
              <a:rPr lang="en-CA" sz="2378" dirty="0" err="1" smtClean="0"/>
              <a:t>innatist</a:t>
            </a:r>
            <a:r>
              <a:rPr lang="en-CA" sz="2378" dirty="0" smtClean="0"/>
              <a:t> or </a:t>
            </a:r>
            <a:r>
              <a:rPr lang="en-CA" sz="2378" dirty="0" err="1" smtClean="0"/>
              <a:t>emergentist</a:t>
            </a:r>
            <a:r>
              <a:rPr lang="en-CA" sz="2378" dirty="0" smtClean="0"/>
              <a:t>; cognitive or social? </a:t>
            </a:r>
            <a:r>
              <a:rPr lang="en-CA" sz="2378" b="1" dirty="0" smtClean="0"/>
              <a:t> </a:t>
            </a:r>
            <a:r>
              <a:rPr lang="en-CA" sz="2378" dirty="0" smtClean="0"/>
              <a:t>(Ortega, 2011; Gregg, 2006 vs. Watson-Gegeo,2005)</a:t>
            </a:r>
          </a:p>
          <a:p>
            <a:pPr lvl="1">
              <a:buNone/>
            </a:pPr>
            <a:endParaRPr lang="en-CA" sz="2600" dirty="0" smtClean="0"/>
          </a:p>
          <a:p>
            <a:pPr lvl="1"/>
            <a:endParaRPr lang="en-CA" sz="2600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CA" b="1" dirty="0" smtClean="0"/>
              <a:t>A Meta-Cognitive Functional Analogical Approach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Meta</a:t>
            </a:r>
            <a:r>
              <a:rPr lang="en-CA" dirty="0" smtClean="0"/>
              <a:t>: An integrated framework</a:t>
            </a:r>
          </a:p>
          <a:p>
            <a:pPr lvl="1"/>
            <a:r>
              <a:rPr lang="en-CA" dirty="0" smtClean="0"/>
              <a:t>This can bring theoretical unity to TESOL. </a:t>
            </a:r>
          </a:p>
          <a:p>
            <a:r>
              <a:rPr lang="en-CA" b="1" dirty="0" smtClean="0"/>
              <a:t>Cognitive</a:t>
            </a:r>
            <a:r>
              <a:rPr lang="en-CA" dirty="0" smtClean="0"/>
              <a:t>: Interacting cognitive modules</a:t>
            </a:r>
          </a:p>
          <a:p>
            <a:pPr lvl="1"/>
            <a:r>
              <a:rPr lang="en-CA" dirty="0" smtClean="0"/>
              <a:t>Modules correspond to brain regions.</a:t>
            </a:r>
          </a:p>
          <a:p>
            <a:r>
              <a:rPr lang="en-CA" b="1" dirty="0" smtClean="0"/>
              <a:t>Functional</a:t>
            </a:r>
            <a:r>
              <a:rPr lang="en-CA" dirty="0" smtClean="0"/>
              <a:t>: Cognitive mechanisms </a:t>
            </a:r>
          </a:p>
          <a:p>
            <a:pPr lvl="1"/>
            <a:r>
              <a:rPr lang="en-CA" dirty="0" smtClean="0"/>
              <a:t>How can the mind function? </a:t>
            </a:r>
          </a:p>
          <a:p>
            <a:r>
              <a:rPr lang="en-CA" b="1" dirty="0" smtClean="0"/>
              <a:t>Analogical</a:t>
            </a:r>
            <a:r>
              <a:rPr lang="en-CA" dirty="0" smtClean="0"/>
              <a:t>: Comparing how the mind functions</a:t>
            </a:r>
          </a:p>
          <a:p>
            <a:pPr lvl="1"/>
            <a:r>
              <a:rPr lang="en-CA" dirty="0" smtClean="0"/>
              <a:t>How research, teaching, identity, and culture interact</a:t>
            </a:r>
          </a:p>
          <a:p>
            <a:r>
              <a:rPr lang="en-CA" b="1" dirty="0" smtClean="0"/>
              <a:t>Mental Symmetry Model</a:t>
            </a:r>
            <a:r>
              <a:rPr lang="en-CA" dirty="0" smtClean="0"/>
              <a:t>: Analyze many fields</a:t>
            </a:r>
          </a:p>
          <a:p>
            <a:pPr lvl="1"/>
            <a:r>
              <a:rPr lang="en-CA" dirty="0" smtClean="0"/>
              <a:t>Each field provides corroborative evidence.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sz="4800" b="1" dirty="0" smtClean="0"/>
              <a:t>III. Community of Practice (</a:t>
            </a:r>
            <a:r>
              <a:rPr lang="en-CA" sz="4800" b="1" dirty="0" err="1" smtClean="0"/>
              <a:t>CoP</a:t>
            </a:r>
            <a:r>
              <a:rPr lang="en-CA" sz="4800" b="1" dirty="0" smtClean="0"/>
              <a:t>) </a:t>
            </a:r>
            <a:r>
              <a:rPr lang="en-CA" sz="4800" b="1" dirty="0" smtClean="0">
                <a:sym typeface="Wingdings" pitchFamily="2" charset="2"/>
              </a:rPr>
              <a:t> </a:t>
            </a:r>
            <a:r>
              <a:rPr lang="en-CA" sz="4800" b="1" dirty="0" smtClean="0"/>
              <a:t>Normal Abstract Thought 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4176464" cy="4104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CA" sz="2400" b="1" dirty="0" err="1" smtClean="0"/>
              <a:t>CoP</a:t>
            </a:r>
            <a:r>
              <a:rPr lang="en-CA" sz="2400" dirty="0" smtClean="0"/>
              <a:t> </a:t>
            </a:r>
            <a:r>
              <a:rPr lang="en-CA" sz="1800" b="1" dirty="0" smtClean="0">
                <a:sym typeface="Wingdings" pitchFamily="2" charset="2"/>
              </a:rPr>
              <a:t> </a:t>
            </a:r>
            <a:r>
              <a:rPr lang="en-CA" sz="1800" b="1" dirty="0" smtClean="0"/>
              <a:t> normal abstract thought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Informally bound by shared expertise; as topics shift so do the people (p. 3,4).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Not managed in the traditional control-oriented manner (p. 4,8)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Defined by opportunities to learn, share, and critically evaluate; search for reasons, patterns and logic (p. 4,5).</a:t>
            </a:r>
          </a:p>
          <a:p>
            <a:pPr lvl="1">
              <a:buFont typeface="Arial" charset="0"/>
              <a:buChar char="•"/>
            </a:pPr>
            <a:r>
              <a:rPr lang="en-CA" sz="1800" dirty="0" smtClean="0"/>
              <a:t>Operates through ‘validity claims of propositional truth’ (p.7)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8024" y="2564904"/>
            <a:ext cx="3960440" cy="374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CA" sz="2400" b="1" dirty="0" smtClean="0"/>
              <a:t>Team </a:t>
            </a:r>
            <a:r>
              <a:rPr lang="en-CA" b="1" dirty="0" smtClean="0">
                <a:sym typeface="Wingdings" pitchFamily="2" charset="2"/>
              </a:rPr>
              <a:t></a:t>
            </a:r>
            <a:r>
              <a:rPr lang="en-CA" b="1" dirty="0" smtClean="0"/>
              <a:t> technical concrete thought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Clear boundaries, set rules, and memberships (p.4)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Tightly managed and integrated units driven by deliverables (p.4)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Teleological, means-end or goal-oriented (p.4)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en-CA" dirty="0" smtClean="0"/>
              <a:t>Team managers threaten the function of </a:t>
            </a:r>
            <a:r>
              <a:rPr lang="en-CA" dirty="0" err="1" smtClean="0"/>
              <a:t>CoP</a:t>
            </a:r>
            <a:r>
              <a:rPr lang="en-CA" dirty="0" smtClean="0"/>
              <a:t> (p.8)</a:t>
            </a:r>
          </a:p>
          <a:p>
            <a:pPr marL="742950" lvl="1" indent="-285750">
              <a:spcBef>
                <a:spcPct val="20000"/>
              </a:spcBef>
            </a:pPr>
            <a:endParaRPr lang="en-CA" sz="1600" dirty="0" smtClean="0"/>
          </a:p>
          <a:p>
            <a:pPr lvl="1">
              <a:buFont typeface="Arial" charset="0"/>
              <a:buChar char="•"/>
            </a:pP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 smtClean="0"/>
              <a:t>Creating Intellectual Capital </a:t>
            </a:r>
            <a:r>
              <a:rPr lang="en-CA" dirty="0" smtClean="0"/>
              <a:t>(O’Donnell et al., 2003)</a:t>
            </a:r>
          </a:p>
          <a:p>
            <a:pPr lvl="1"/>
            <a:r>
              <a:rPr lang="en-CA" dirty="0" smtClean="0"/>
              <a:t>Language can be viewed as a </a:t>
            </a:r>
            <a:r>
              <a:rPr lang="en-CA" dirty="0" err="1" smtClean="0"/>
              <a:t>CoP</a:t>
            </a:r>
            <a:r>
              <a:rPr lang="en-CA" dirty="0" smtClean="0"/>
              <a:t> (Hall, 2006)</a:t>
            </a:r>
          </a:p>
          <a:p>
            <a:pPr lvl="1"/>
            <a:r>
              <a:rPr lang="en-CA" dirty="0" smtClean="0"/>
              <a:t>Abstract thought must function for </a:t>
            </a:r>
            <a:r>
              <a:rPr lang="en-CA" dirty="0" err="1" smtClean="0"/>
              <a:t>CoP</a:t>
            </a:r>
            <a:r>
              <a:rPr lang="en-CA" dirty="0" smtClean="0"/>
              <a:t> to emerge.  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Livemocha</a:t>
            </a:r>
            <a:endParaRPr lang="en-US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5400" b="1" dirty="0" smtClean="0"/>
              <a:t>IV. </a:t>
            </a:r>
            <a:r>
              <a:rPr lang="en-CA" sz="5400" b="1" dirty="0" err="1" smtClean="0"/>
              <a:t>Implicature</a:t>
            </a:r>
            <a:r>
              <a:rPr lang="en-CA" sz="5400" b="1" dirty="0" smtClean="0"/>
              <a:t> 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CA" sz="3800" dirty="0" err="1" smtClean="0"/>
              <a:t>Implicature</a:t>
            </a:r>
            <a:r>
              <a:rPr lang="en-CA" sz="3800" dirty="0" smtClean="0"/>
              <a:t> goes beyond both normal and technical thought</a:t>
            </a:r>
          </a:p>
          <a:p>
            <a:pPr>
              <a:buNone/>
            </a:pPr>
            <a:r>
              <a:rPr lang="en-CA" sz="3800" dirty="0" smtClean="0"/>
              <a:t>	 </a:t>
            </a:r>
            <a:r>
              <a:rPr lang="en-CA" sz="3800" dirty="0" smtClean="0">
                <a:sym typeface="Wingdings" pitchFamily="2" charset="2"/>
              </a:rPr>
              <a:t> </a:t>
            </a:r>
            <a:r>
              <a:rPr lang="en-CA" dirty="0" smtClean="0">
                <a:sym typeface="Wingdings" pitchFamily="2" charset="2"/>
              </a:rPr>
              <a:t>it was </a:t>
            </a:r>
            <a:r>
              <a:rPr lang="en-CA" dirty="0" smtClean="0"/>
              <a:t>first analyzed using technical thought (Grice, 1975). </a:t>
            </a:r>
          </a:p>
          <a:p>
            <a:pPr lvl="1">
              <a:buNone/>
            </a:pPr>
            <a:endParaRPr lang="en-CA" sz="1300" b="1" dirty="0" smtClean="0"/>
          </a:p>
          <a:p>
            <a:pPr lvl="1">
              <a:buNone/>
            </a:pPr>
            <a:r>
              <a:rPr lang="en-CA" sz="4000" b="1" dirty="0" smtClean="0"/>
              <a:t>The cooperative principle: </a:t>
            </a:r>
            <a:r>
              <a:rPr lang="en-CA" sz="2900" dirty="0" smtClean="0"/>
              <a:t>Guided by a Teacher theory </a:t>
            </a:r>
          </a:p>
          <a:p>
            <a:pPr lvl="1">
              <a:buNone/>
            </a:pPr>
            <a:endParaRPr lang="en-CA" sz="1900" dirty="0" smtClean="0"/>
          </a:p>
          <a:p>
            <a:pPr lvl="1"/>
            <a:r>
              <a:rPr lang="en-CA" b="1" i="1" dirty="0" smtClean="0"/>
              <a:t>Maxim of quantity: </a:t>
            </a:r>
            <a:r>
              <a:rPr lang="en-CA" dirty="0" smtClean="0"/>
              <a:t>Pursue Teacher order-within-complexity  </a:t>
            </a:r>
          </a:p>
          <a:p>
            <a:pPr lvl="1"/>
            <a:r>
              <a:rPr lang="en-CA" b="1" i="1" dirty="0" smtClean="0"/>
              <a:t>Maxim of quality: </a:t>
            </a:r>
            <a:r>
              <a:rPr lang="en-CA" dirty="0" smtClean="0"/>
              <a:t>Convey Perceiver meaning</a:t>
            </a:r>
          </a:p>
          <a:p>
            <a:pPr lvl="1"/>
            <a:r>
              <a:rPr lang="en-CA" b="1" i="1" dirty="0" smtClean="0"/>
              <a:t>Maxim of relation: </a:t>
            </a:r>
            <a:r>
              <a:rPr lang="en-CA" dirty="0" smtClean="0"/>
              <a:t>Stay within the Contributor playing field; be relevant</a:t>
            </a:r>
          </a:p>
          <a:p>
            <a:pPr lvl="1"/>
            <a:r>
              <a:rPr lang="en-CA" b="1" i="1" dirty="0" smtClean="0"/>
              <a:t>Maxim of manner: </a:t>
            </a:r>
            <a:r>
              <a:rPr lang="en-CA" dirty="0" smtClean="0"/>
              <a:t>Use well-formed Server statements</a:t>
            </a:r>
          </a:p>
          <a:p>
            <a:pPr lvl="1">
              <a:buNone/>
            </a:pPr>
            <a:endParaRPr lang="en-CA" sz="1700" dirty="0" smtClean="0"/>
          </a:p>
          <a:p>
            <a:r>
              <a:rPr lang="en-CA" sz="3800" dirty="0" smtClean="0"/>
              <a:t>However, technical thought cannot explain </a:t>
            </a:r>
            <a:r>
              <a:rPr lang="en-CA" sz="3800" dirty="0" err="1" smtClean="0"/>
              <a:t>implicature</a:t>
            </a:r>
            <a:r>
              <a:rPr lang="en-CA" sz="3800" dirty="0" smtClean="0"/>
              <a:t> 	         </a:t>
            </a:r>
            <a:r>
              <a:rPr lang="en-CA" sz="3800" dirty="0" smtClean="0">
                <a:sym typeface="Wingdings" pitchFamily="2" charset="2"/>
              </a:rPr>
              <a:t></a:t>
            </a:r>
            <a:r>
              <a:rPr lang="en-CA" dirty="0" smtClean="0">
                <a:sym typeface="Wingdings" pitchFamily="2" charset="2"/>
              </a:rPr>
              <a:t> </a:t>
            </a:r>
            <a:r>
              <a:rPr lang="en-CA" dirty="0" smtClean="0"/>
              <a:t> post-</a:t>
            </a:r>
            <a:r>
              <a:rPr lang="en-CA" dirty="0" err="1" smtClean="0"/>
              <a:t>Griceans</a:t>
            </a:r>
            <a:endParaRPr lang="en-CA" dirty="0" smtClean="0"/>
          </a:p>
          <a:p>
            <a:pPr>
              <a:buNone/>
            </a:pPr>
            <a:r>
              <a:rPr lang="en-CA" sz="1300" dirty="0" smtClean="0"/>
              <a:t>  </a:t>
            </a:r>
          </a:p>
          <a:p>
            <a:pPr lvl="1"/>
            <a:r>
              <a:rPr lang="en-CA" dirty="0" smtClean="0"/>
              <a:t>Grice is not including social interaction (</a:t>
            </a:r>
            <a:r>
              <a:rPr lang="en-CA" dirty="0" err="1" smtClean="0"/>
              <a:t>Lindblom</a:t>
            </a:r>
            <a:r>
              <a:rPr lang="en-CA" dirty="0" smtClean="0"/>
              <a:t>, 2001)</a:t>
            </a:r>
          </a:p>
          <a:p>
            <a:pPr lvl="1"/>
            <a:r>
              <a:rPr lang="en-CA" dirty="0" smtClean="0"/>
              <a:t>Grice has a logical bias (Davies, 2007)</a:t>
            </a:r>
          </a:p>
          <a:p>
            <a:pPr lvl="1"/>
            <a:r>
              <a:rPr lang="en-CA" dirty="0" smtClean="0"/>
              <a:t>Children do </a:t>
            </a:r>
            <a:r>
              <a:rPr lang="en-CA" dirty="0" err="1" smtClean="0"/>
              <a:t>implicature</a:t>
            </a:r>
            <a:r>
              <a:rPr lang="en-CA" dirty="0" smtClean="0"/>
              <a:t> but lack technical thought (</a:t>
            </a:r>
            <a:r>
              <a:rPr lang="en-CA" dirty="0" err="1" smtClean="0"/>
              <a:t>Sperber</a:t>
            </a:r>
            <a:r>
              <a:rPr lang="en-CA" dirty="0" smtClean="0"/>
              <a:t> &amp; Wilson, 2002)</a:t>
            </a:r>
          </a:p>
          <a:p>
            <a:pPr lvl="1">
              <a:buNone/>
            </a:pPr>
            <a:endParaRPr lang="en-CA" sz="1600" b="1" dirty="0" smtClean="0"/>
          </a:p>
          <a:p>
            <a:pPr lvl="1">
              <a:buNone/>
            </a:pPr>
            <a:r>
              <a:rPr lang="en-CA" sz="3800" b="1" dirty="0" smtClean="0">
                <a:sym typeface="Wingdings" pitchFamily="2" charset="2"/>
              </a:rPr>
              <a:t> </a:t>
            </a:r>
            <a:r>
              <a:rPr lang="en-CA" sz="3800" b="1" dirty="0" smtClean="0"/>
              <a:t>How does one explain </a:t>
            </a:r>
            <a:r>
              <a:rPr lang="en-CA" sz="3800" b="1" dirty="0" err="1" smtClean="0"/>
              <a:t>implicature</a:t>
            </a:r>
            <a:r>
              <a:rPr lang="en-CA" sz="3800" b="1" dirty="0" smtClean="0"/>
              <a:t>?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CA" sz="4900" b="1" dirty="0" smtClean="0">
                <a:solidFill>
                  <a:schemeClr val="bg2">
                    <a:lumMod val="90000"/>
                  </a:schemeClr>
                </a:solidFill>
              </a:rPr>
              <a:t>V. Mental Networks (MNs) </a:t>
            </a:r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CA" sz="3600" b="1" i="1" dirty="0" smtClean="0">
                <a:solidFill>
                  <a:schemeClr val="bg2">
                    <a:lumMod val="90000"/>
                  </a:schemeClr>
                </a:solidFill>
              </a:rPr>
              <a:t>Friesen (2012, pp. 38-42)</a:t>
            </a:r>
            <a:endParaRPr lang="en-CA" sz="3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CA" sz="100" b="1" i="1" dirty="0" smtClean="0"/>
          </a:p>
          <a:p>
            <a:r>
              <a:rPr lang="en-CA" dirty="0" smtClean="0"/>
              <a:t>Isolated memories feel good or bad</a:t>
            </a:r>
          </a:p>
          <a:p>
            <a:r>
              <a:rPr lang="en-CA" dirty="0" smtClean="0"/>
              <a:t>Similar emotional memories will connect</a:t>
            </a:r>
          </a:p>
          <a:p>
            <a:r>
              <a:rPr lang="en-CA" dirty="0" smtClean="0"/>
              <a:t>Triggering one memory activates them all</a:t>
            </a:r>
          </a:p>
          <a:p>
            <a:r>
              <a:rPr lang="en-CA" dirty="0" smtClean="0"/>
              <a:t>Compatible input creates hyper-pleasure</a:t>
            </a:r>
          </a:p>
          <a:p>
            <a:r>
              <a:rPr lang="en-CA" dirty="0" smtClean="0"/>
              <a:t>Continued incompatibility threatens the network</a:t>
            </a:r>
          </a:p>
          <a:p>
            <a:pPr lvl="1"/>
            <a:r>
              <a:rPr lang="en-CA" sz="2400" dirty="0" smtClean="0"/>
              <a:t>There will be deep unease and sense of loss</a:t>
            </a:r>
          </a:p>
          <a:p>
            <a:pPr lvl="1"/>
            <a:r>
              <a:rPr lang="en-CA" sz="2400" dirty="0" smtClean="0"/>
              <a:t>‘Feeding’ the network removes unease</a:t>
            </a:r>
          </a:p>
          <a:p>
            <a:r>
              <a:rPr lang="en-CA" dirty="0" smtClean="0"/>
              <a:t>Painful memories can form MNs</a:t>
            </a:r>
          </a:p>
          <a:p>
            <a:r>
              <a:rPr lang="en-CA" dirty="0" smtClean="0"/>
              <a:t>A ‘starved’ network will ‘die’</a:t>
            </a:r>
          </a:p>
          <a:p>
            <a:pPr lvl="1"/>
            <a:r>
              <a:rPr lang="en-CA" sz="2400" dirty="0" smtClean="0"/>
              <a:t>It will revert to isolated memories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6948264" y="4365104"/>
            <a:ext cx="1514485" cy="1961665"/>
            <a:chOff x="6840392" y="2259423"/>
            <a:chExt cx="1514485" cy="1961665"/>
          </a:xfrm>
        </p:grpSpPr>
        <p:grpSp>
          <p:nvGrpSpPr>
            <p:cNvPr id="6" name="Group 3"/>
            <p:cNvGrpSpPr/>
            <p:nvPr/>
          </p:nvGrpSpPr>
          <p:grpSpPr>
            <a:xfrm>
              <a:off x="6898425" y="2493054"/>
              <a:ext cx="1456452" cy="1211730"/>
              <a:chOff x="6894231" y="2493063"/>
              <a:chExt cx="904618" cy="752631"/>
            </a:xfrm>
          </p:grpSpPr>
          <p:cxnSp>
            <p:nvCxnSpPr>
              <p:cNvPr id="5" name="AutoShape 29"/>
              <p:cNvCxnSpPr>
                <a:cxnSpLocks noChangeShapeType="1"/>
                <a:stCxn id="13" idx="4"/>
              </p:cNvCxnSpPr>
              <p:nvPr/>
            </p:nvCxnSpPr>
            <p:spPr bwMode="auto">
              <a:xfrm rot="5400000">
                <a:off x="7163721" y="2944718"/>
                <a:ext cx="304629" cy="91025"/>
              </a:xfrm>
              <a:prstGeom prst="curvedConnector2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7" name="Group 56"/>
              <p:cNvGrpSpPr/>
              <p:nvPr/>
            </p:nvGrpSpPr>
            <p:grpSpPr>
              <a:xfrm>
                <a:off x="6894231" y="2493063"/>
                <a:ext cx="904618" cy="752631"/>
                <a:chOff x="6894231" y="2493063"/>
                <a:chExt cx="904618" cy="752631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7579434" y="2742306"/>
                  <a:ext cx="219415" cy="503388"/>
                  <a:chOff x="5209" y="3672"/>
                  <a:chExt cx="215" cy="616"/>
                </a:xfrm>
              </p:grpSpPr>
              <p:sp>
                <p:nvSpPr>
                  <p:cNvPr id="1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209" y="4074"/>
                    <a:ext cx="215" cy="2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/>
                  </a:p>
                </p:txBody>
              </p:sp>
              <p:cxnSp>
                <p:nvCxnSpPr>
                  <p:cNvPr id="16" name="AutoShape 16"/>
                  <p:cNvCxnSpPr>
                    <a:cxnSpLocks noChangeShapeType="1"/>
                    <a:stCxn id="15" idx="0"/>
                  </p:cNvCxnSpPr>
                  <p:nvPr/>
                </p:nvCxnSpPr>
                <p:spPr bwMode="auto">
                  <a:xfrm flipV="1">
                    <a:off x="5317" y="3672"/>
                    <a:ext cx="1" cy="402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grpSp>
              <p:nvGrpSpPr>
                <p:cNvPr id="17" name="Group 17"/>
                <p:cNvGrpSpPr>
                  <a:grpSpLocks/>
                </p:cNvGrpSpPr>
                <p:nvPr/>
              </p:nvGrpSpPr>
              <p:grpSpPr bwMode="auto">
                <a:xfrm>
                  <a:off x="7251842" y="2493063"/>
                  <a:ext cx="219415" cy="344853"/>
                  <a:chOff x="4632" y="3866"/>
                  <a:chExt cx="215" cy="422"/>
                </a:xfrm>
              </p:grpSpPr>
              <p:sp>
                <p:nvSpPr>
                  <p:cNvPr id="13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4074"/>
                    <a:ext cx="215" cy="2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CA"/>
                  </a:p>
                </p:txBody>
              </p:sp>
              <p:cxnSp>
                <p:nvCxnSpPr>
                  <p:cNvPr id="14" name="AutoShape 19"/>
                  <p:cNvCxnSpPr>
                    <a:cxnSpLocks noChangeShapeType="1"/>
                    <a:stCxn id="13" idx="0"/>
                  </p:cNvCxnSpPr>
                  <p:nvPr/>
                </p:nvCxnSpPr>
                <p:spPr bwMode="auto">
                  <a:xfrm flipV="1">
                    <a:off x="4740" y="3866"/>
                    <a:ext cx="1" cy="208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  <p:cxnSp>
              <p:nvCxnSpPr>
                <p:cNvPr id="9" name="AutoShape 28"/>
                <p:cNvCxnSpPr>
                  <a:cxnSpLocks noChangeShapeType="1"/>
                  <a:stCxn id="13" idx="2"/>
                </p:cNvCxnSpPr>
                <p:nvPr/>
              </p:nvCxnSpPr>
              <p:spPr bwMode="auto">
                <a:xfrm rot="10800000" flipV="1">
                  <a:off x="6972488" y="2750477"/>
                  <a:ext cx="279354" cy="8805"/>
                </a:xfrm>
                <a:prstGeom prst="curvedConnector4">
                  <a:avLst>
                    <a:gd name="adj1" fmla="val 30192"/>
                    <a:gd name="adj2" fmla="val 1113001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" name="AutoShape 33"/>
                <p:cNvCxnSpPr>
                  <a:cxnSpLocks noChangeShapeType="1"/>
                  <a:endCxn id="15" idx="2"/>
                </p:cNvCxnSpPr>
                <p:nvPr/>
              </p:nvCxnSpPr>
              <p:spPr bwMode="auto">
                <a:xfrm rot="5400000" flipH="1" flipV="1">
                  <a:off x="7385711" y="3010653"/>
                  <a:ext cx="46119" cy="341324"/>
                </a:xfrm>
                <a:prstGeom prst="curvedConnector4">
                  <a:avLst>
                    <a:gd name="adj1" fmla="val -307875"/>
                    <a:gd name="adj2" fmla="val 54748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" name="AutoShape 34"/>
                <p:cNvCxnSpPr>
                  <a:cxnSpLocks noChangeShapeType="1"/>
                  <a:stCxn id="13" idx="5"/>
                  <a:endCxn id="15" idx="1"/>
                </p:cNvCxnSpPr>
                <p:nvPr/>
              </p:nvCxnSpPr>
              <p:spPr bwMode="auto">
                <a:xfrm rot="16200000" flipH="1">
                  <a:off x="7383053" y="2869050"/>
                  <a:ext cx="283564" cy="171450"/>
                </a:xfrm>
                <a:prstGeom prst="curvedConnector3">
                  <a:avLst>
                    <a:gd name="adj1" fmla="val 49856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" name="AutoShape 35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814392" y="2813510"/>
                  <a:ext cx="347044" cy="18736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8" name="Group 16"/>
            <p:cNvGrpSpPr/>
            <p:nvPr/>
          </p:nvGrpSpPr>
          <p:grpSpPr>
            <a:xfrm>
              <a:off x="6840392" y="2259423"/>
              <a:ext cx="652303" cy="1961665"/>
              <a:chOff x="6846690" y="2251993"/>
              <a:chExt cx="405152" cy="1218427"/>
            </a:xfrm>
            <a:solidFill>
              <a:schemeClr val="tx1"/>
            </a:solidFill>
          </p:grpSpPr>
          <p:grpSp>
            <p:nvGrpSpPr>
              <p:cNvPr id="19" name="Group 20"/>
              <p:cNvGrpSpPr>
                <a:grpSpLocks/>
              </p:cNvGrpSpPr>
              <p:nvPr/>
            </p:nvGrpSpPr>
            <p:grpSpPr bwMode="auto">
              <a:xfrm>
                <a:off x="6846690" y="2251993"/>
                <a:ext cx="219415" cy="415949"/>
                <a:chOff x="4847" y="2623"/>
                <a:chExt cx="215" cy="509"/>
              </a:xfrm>
              <a:grpFill/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4847" y="2918"/>
                  <a:ext cx="215" cy="214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23" name="AutoShape 2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54" y="2623"/>
                  <a:ext cx="1" cy="371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24" name="Group 25"/>
              <p:cNvGrpSpPr>
                <a:grpSpLocks/>
              </p:cNvGrpSpPr>
              <p:nvPr/>
            </p:nvGrpSpPr>
            <p:grpSpPr bwMode="auto">
              <a:xfrm>
                <a:off x="7032427" y="2963764"/>
                <a:ext cx="219415" cy="506656"/>
                <a:chOff x="5681" y="4074"/>
                <a:chExt cx="215" cy="620"/>
              </a:xfrm>
              <a:grpFill/>
            </p:grpSpPr>
            <p:sp>
              <p:nvSpPr>
                <p:cNvPr id="20" name="Oval 26"/>
                <p:cNvSpPr>
                  <a:spLocks noChangeArrowheads="1"/>
                </p:cNvSpPr>
                <p:nvPr/>
              </p:nvSpPr>
              <p:spPr bwMode="auto">
                <a:xfrm>
                  <a:off x="5681" y="4074"/>
                  <a:ext cx="215" cy="214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cxnSp>
              <p:nvCxnSpPr>
                <p:cNvPr id="21" name="AutoShape 27"/>
                <p:cNvCxnSpPr>
                  <a:cxnSpLocks noChangeShapeType="1"/>
                  <a:stCxn id="20" idx="4"/>
                </p:cNvCxnSpPr>
                <p:nvPr/>
              </p:nvCxnSpPr>
              <p:spPr bwMode="auto">
                <a:xfrm>
                  <a:off x="5789" y="4288"/>
                  <a:ext cx="1" cy="406"/>
                </a:xfrm>
                <a:prstGeom prst="straightConnector1">
                  <a:avLst/>
                </a:prstGeom>
                <a:grp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25" name="Group 23"/>
          <p:cNvGrpSpPr/>
          <p:nvPr/>
        </p:nvGrpSpPr>
        <p:grpSpPr>
          <a:xfrm>
            <a:off x="7380312" y="1683359"/>
            <a:ext cx="652303" cy="1961665"/>
            <a:chOff x="6846690" y="2251993"/>
            <a:chExt cx="405152" cy="1218427"/>
          </a:xfrm>
          <a:solidFill>
            <a:schemeClr val="tx1"/>
          </a:solidFill>
        </p:grpSpPr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6846690" y="2251993"/>
              <a:ext cx="219415" cy="415949"/>
              <a:chOff x="4847" y="2623"/>
              <a:chExt cx="215" cy="509"/>
            </a:xfrm>
            <a:grpFill/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4847" y="2918"/>
                <a:ext cx="215" cy="21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30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4954" y="2623"/>
                <a:ext cx="1" cy="37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31" name="Group 25"/>
            <p:cNvGrpSpPr>
              <a:grpSpLocks/>
            </p:cNvGrpSpPr>
            <p:nvPr/>
          </p:nvGrpSpPr>
          <p:grpSpPr bwMode="auto">
            <a:xfrm>
              <a:off x="7032427" y="2963764"/>
              <a:ext cx="219415" cy="506656"/>
              <a:chOff x="5681" y="4074"/>
              <a:chExt cx="215" cy="620"/>
            </a:xfrm>
            <a:grpFill/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5681" y="4074"/>
                <a:ext cx="215" cy="214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cxnSp>
            <p:nvCxnSpPr>
              <p:cNvPr id="28" name="AutoShape 27"/>
              <p:cNvCxnSpPr>
                <a:cxnSpLocks noChangeShapeType="1"/>
                <a:stCxn id="27" idx="4"/>
              </p:cNvCxnSpPr>
              <p:nvPr/>
            </p:nvCxnSpPr>
            <p:spPr bwMode="auto">
              <a:xfrm>
                <a:off x="5789" y="4288"/>
                <a:ext cx="1" cy="406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MNs in Operation 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CA" sz="1300" dirty="0" smtClean="0"/>
          </a:p>
          <a:p>
            <a:r>
              <a:rPr lang="en-CA" b="1" dirty="0" smtClean="0"/>
              <a:t>Agency Detector:</a:t>
            </a:r>
            <a:r>
              <a:rPr lang="en-CA" dirty="0" smtClean="0"/>
              <a:t> The mind represents people as MNs</a:t>
            </a:r>
          </a:p>
          <a:p>
            <a:r>
              <a:rPr lang="en-CA" b="1" dirty="0" smtClean="0"/>
              <a:t>Theory of Mind:</a:t>
            </a:r>
            <a:r>
              <a:rPr lang="en-CA" dirty="0" smtClean="0"/>
              <a:t> A triggered MN predicts input</a:t>
            </a:r>
          </a:p>
          <a:p>
            <a:r>
              <a:rPr lang="en-CA" b="1" dirty="0" smtClean="0"/>
              <a:t>Childish Thought: </a:t>
            </a:r>
            <a:r>
              <a:rPr lang="en-CA" dirty="0" smtClean="0"/>
              <a:t>Largely defined by MNs</a:t>
            </a:r>
            <a:endParaRPr lang="en-CA" b="1" dirty="0" smtClean="0"/>
          </a:p>
          <a:p>
            <a:pPr lvl="1"/>
            <a:r>
              <a:rPr lang="en-CA" dirty="0" smtClean="0"/>
              <a:t>Pretense is the basis for Theory of Mind (Leslie, 1987)</a:t>
            </a:r>
          </a:p>
          <a:p>
            <a:pPr lvl="1"/>
            <a:r>
              <a:rPr lang="en-CA" dirty="0" smtClean="0"/>
              <a:t>Pretense plays a major role in the child (Piaget, 1972)</a:t>
            </a:r>
          </a:p>
          <a:p>
            <a:pPr lvl="1"/>
            <a:r>
              <a:rPr lang="en-CA" dirty="0" smtClean="0"/>
              <a:t>Children are guided by schema (Piaget, 1926)</a:t>
            </a:r>
          </a:p>
          <a:p>
            <a:r>
              <a:rPr lang="en-CA" b="1" dirty="0" err="1" smtClean="0"/>
              <a:t>Implicature</a:t>
            </a:r>
            <a:r>
              <a:rPr lang="en-CA" b="1" dirty="0" smtClean="0"/>
              <a:t>: </a:t>
            </a:r>
            <a:r>
              <a:rPr lang="en-CA" dirty="0" smtClean="0"/>
              <a:t>Triggered MNs will ‘fill in the blanks’</a:t>
            </a:r>
          </a:p>
          <a:p>
            <a:pPr lvl="1"/>
            <a:r>
              <a:rPr lang="en-CA" dirty="0" smtClean="0"/>
              <a:t>It is cognitively efficient (</a:t>
            </a:r>
            <a:r>
              <a:rPr lang="en-CA" dirty="0" err="1" smtClean="0"/>
              <a:t>Sperber</a:t>
            </a:r>
            <a:r>
              <a:rPr lang="en-CA" dirty="0" smtClean="0"/>
              <a:t>, 2002) </a:t>
            </a:r>
          </a:p>
          <a:p>
            <a:pPr lvl="1"/>
            <a:r>
              <a:rPr lang="en-CA" dirty="0" smtClean="0"/>
              <a:t>It attempts to influence others (p. 21)</a:t>
            </a:r>
          </a:p>
          <a:p>
            <a:pPr lvl="1"/>
            <a:r>
              <a:rPr lang="en-CA" dirty="0" smtClean="0"/>
              <a:t>It assumes relevance (p. 24) </a:t>
            </a:r>
          </a:p>
          <a:p>
            <a:r>
              <a:rPr lang="en-CA" b="1" u="sng" dirty="0" smtClean="0"/>
              <a:t>Hypothesis: </a:t>
            </a:r>
            <a:r>
              <a:rPr lang="en-CA" u="sng" dirty="0" smtClean="0"/>
              <a:t>Identity is the set of MNs that cannot be ignored.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ubRRectCallout"/>
          <p:cNvSpPr>
            <a:spLocks noEditPoints="1" noChangeArrowheads="1"/>
          </p:cNvSpPr>
          <p:nvPr/>
        </p:nvSpPr>
        <p:spPr bwMode="auto">
          <a:xfrm rot="10800000">
            <a:off x="539552" y="4221088"/>
            <a:ext cx="1664568" cy="135976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Documents and Settings\Administrator\Local Settings\Temporary Internet Files\Content.IE5\342IF302\MC90044137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1659632" cy="1656184"/>
          </a:xfrm>
          <a:prstGeom prst="rect">
            <a:avLst/>
          </a:prstGeom>
          <a:noFill/>
        </p:spPr>
      </p:pic>
      <p:sp>
        <p:nvSpPr>
          <p:cNvPr id="1030" name="PubRRectCallout"/>
          <p:cNvSpPr>
            <a:spLocks noEditPoints="1" noChangeArrowheads="1"/>
          </p:cNvSpPr>
          <p:nvPr/>
        </p:nvSpPr>
        <p:spPr bwMode="auto">
          <a:xfrm rot="5400000">
            <a:off x="2372752" y="2560547"/>
            <a:ext cx="1828800" cy="1524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Social Interaction and MNs</a:t>
            </a:r>
            <a:endParaRPr lang="en-US" b="1" dirty="0"/>
          </a:p>
        </p:txBody>
      </p:sp>
      <p:pic>
        <p:nvPicPr>
          <p:cNvPr id="1026" name="Picture 2" descr="C:\Program Files\Microsoft Office\MEDIA\CAGCAT10\j0292020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564904"/>
            <a:ext cx="1869034" cy="177393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Local Settings\Temporary Internet Files\Content.IE5\1WAJPH7J\MC90044176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80728"/>
            <a:ext cx="2016224" cy="201622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Local Settings\Temporary Internet Files\Content.IE5\IUAXIYQ8\MC90044177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340768"/>
            <a:ext cx="1083568" cy="10835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2492896"/>
            <a:ext cx="936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Jack: “Jill, what about making pizza?”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49289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Jill: “The last time ...” </a:t>
            </a:r>
            <a:endParaRPr lang="en-US" b="1" dirty="0"/>
          </a:p>
        </p:txBody>
      </p:sp>
      <p:pic>
        <p:nvPicPr>
          <p:cNvPr id="3" name="Picture 2" descr="C:\Documents and Settings\Administrator\Local Settings\Temporary Internet Files\Content.IE5\1WAJPH7J\MC90044176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764704"/>
            <a:ext cx="1944216" cy="18002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Local Settings\Temporary Internet Files\Content.IE5\342IF302\MC90028603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980728"/>
            <a:ext cx="608076" cy="930859"/>
          </a:xfrm>
          <a:prstGeom prst="rect">
            <a:avLst/>
          </a:prstGeom>
          <a:noFill/>
        </p:spPr>
      </p:pic>
      <p:pic>
        <p:nvPicPr>
          <p:cNvPr id="5" name="Picture 5" descr="C:\Documents and Settings\Administrator\Local Settings\Temporary Internet Files\Content.IE5\1WAJPH7J\MP90040553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1844824"/>
            <a:ext cx="1656184" cy="24754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465313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Jack: “Don't worry, I'll order pizza.”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5805264"/>
            <a:ext cx="828092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The MN which predominates will depend upon the context as well as the emotions and choices of the listener.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83768" y="4509120"/>
            <a:ext cx="6336704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CA" b="1" dirty="0" smtClean="0"/>
              <a:t>She is interpreting what (the words) he is saying.</a:t>
            </a:r>
          </a:p>
          <a:p>
            <a:pPr marL="228600" indent="-228600">
              <a:buAutoNum type="arabicPeriod"/>
            </a:pPr>
            <a:r>
              <a:rPr lang="en-CA" b="1" dirty="0" smtClean="0"/>
              <a:t>The MN in her mind representing him predicts his response.</a:t>
            </a:r>
          </a:p>
          <a:p>
            <a:pPr marL="228600" indent="-228600">
              <a:buAutoNum type="arabicPeriod"/>
            </a:pPr>
            <a:r>
              <a:rPr lang="en-CA" b="1" dirty="0" smtClean="0"/>
              <a:t>Her MNs are being triggered by one or two words in the conversation.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3501008"/>
            <a:ext cx="273630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 smtClean="0"/>
              <a:t>Jill is communicating with Jack at three different levels:</a:t>
            </a:r>
            <a:endParaRPr lang="en-US" b="1" dirty="0"/>
          </a:p>
        </p:txBody>
      </p:sp>
      <p:pic>
        <p:nvPicPr>
          <p:cNvPr id="1032" name="Picture 8" descr="C:\Documents and Settings\Administrator\Local Settings\Temporary Internet Files\Content.IE5\ULJOXB1S\MC90044196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072032">
            <a:off x="1464201" y="2999863"/>
            <a:ext cx="541282" cy="1823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30" grpId="0" animBg="1"/>
      <p:bldP spid="8" grpId="0"/>
      <p:bldP spid="7" grpId="0"/>
      <p:bldP spid="12" grpId="0"/>
      <p:bldP spid="18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CA" sz="4800" b="1" dirty="0" smtClean="0"/>
              <a:t>VI. Politeness Theory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CA" b="1" dirty="0" smtClean="0"/>
              <a:t>Technical thought cannot explain politeness </a:t>
            </a:r>
            <a:r>
              <a:rPr lang="en-CA" dirty="0" smtClean="0"/>
              <a:t>(</a:t>
            </a:r>
            <a:r>
              <a:rPr lang="en-CA" dirty="0" err="1" smtClean="0"/>
              <a:t>Arundale</a:t>
            </a:r>
            <a:r>
              <a:rPr lang="en-CA" dirty="0" smtClean="0"/>
              <a:t>, 1999).</a:t>
            </a:r>
          </a:p>
          <a:p>
            <a:pPr lvl="1"/>
            <a:r>
              <a:rPr lang="en-CA" dirty="0" smtClean="0"/>
              <a:t>Uses a co-constituting model for </a:t>
            </a:r>
            <a:r>
              <a:rPr lang="en-CA" dirty="0" err="1" smtClean="0"/>
              <a:t>implicature</a:t>
            </a:r>
            <a:r>
              <a:rPr lang="en-CA" dirty="0" smtClean="0"/>
              <a:t> </a:t>
            </a:r>
            <a:r>
              <a:rPr lang="en-CA" i="1" dirty="0" smtClean="0"/>
              <a:t>and</a:t>
            </a:r>
            <a:r>
              <a:rPr lang="en-CA" dirty="0" smtClean="0"/>
              <a:t> politeness.  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Politeness is the emotional side of MNs</a:t>
            </a:r>
          </a:p>
          <a:p>
            <a:pPr lvl="1"/>
            <a:r>
              <a:rPr lang="en-CA" dirty="0" smtClean="0"/>
              <a:t>Other people are internally represented as MNs</a:t>
            </a:r>
          </a:p>
          <a:p>
            <a:pPr lvl="1"/>
            <a:r>
              <a:rPr lang="en-CA" dirty="0" smtClean="0"/>
              <a:t>Social interaction triggers MNs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MNs have three main attributes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A MN should not be suppressed (I exist).</a:t>
            </a:r>
          </a:p>
          <a:p>
            <a:pPr lvl="1"/>
            <a:r>
              <a:rPr lang="en-CA" dirty="0" smtClean="0"/>
              <a:t>A MN wants input consistent with its structure (Allow me to function).</a:t>
            </a:r>
          </a:p>
          <a:p>
            <a:pPr lvl="1"/>
            <a:r>
              <a:rPr lang="en-CA" dirty="0" smtClean="0"/>
              <a:t>A MN should contain memories with good emotions (Be nice). 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These attributes explain the three aspects of politeness theory:</a:t>
            </a:r>
          </a:p>
          <a:p>
            <a:pPr lvl="1"/>
            <a:r>
              <a:rPr lang="en-CA" b="1" dirty="0" smtClean="0"/>
              <a:t>Positive face </a:t>
            </a:r>
            <a:r>
              <a:rPr lang="en-CA" dirty="0" smtClean="0"/>
              <a:t>= </a:t>
            </a:r>
            <a:r>
              <a:rPr lang="en-CA" i="1" dirty="0" smtClean="0"/>
              <a:t>activate</a:t>
            </a:r>
            <a:r>
              <a:rPr lang="en-CA" dirty="0" smtClean="0"/>
              <a:t> MN with </a:t>
            </a:r>
            <a:r>
              <a:rPr lang="en-CA" i="1" dirty="0" smtClean="0"/>
              <a:t>consistent</a:t>
            </a:r>
            <a:r>
              <a:rPr lang="en-CA" dirty="0" smtClean="0"/>
              <a:t>, </a:t>
            </a:r>
            <a:r>
              <a:rPr lang="en-CA" i="1" dirty="0" smtClean="0"/>
              <a:t>positive</a:t>
            </a:r>
            <a:r>
              <a:rPr lang="en-CA" dirty="0" smtClean="0"/>
              <a:t> data</a:t>
            </a:r>
          </a:p>
          <a:p>
            <a:pPr lvl="1"/>
            <a:r>
              <a:rPr lang="en-CA" b="1" dirty="0" smtClean="0"/>
              <a:t>Negative face </a:t>
            </a:r>
            <a:r>
              <a:rPr lang="en-CA" dirty="0" smtClean="0"/>
              <a:t>=  </a:t>
            </a:r>
            <a:r>
              <a:rPr lang="en-CA" i="1" dirty="0" smtClean="0"/>
              <a:t>suppress, ignore</a:t>
            </a:r>
            <a:r>
              <a:rPr lang="en-CA" dirty="0" smtClean="0"/>
              <a:t> or </a:t>
            </a:r>
            <a:r>
              <a:rPr lang="en-CA" i="1" dirty="0" smtClean="0"/>
              <a:t>override</a:t>
            </a:r>
            <a:r>
              <a:rPr lang="en-CA" dirty="0" smtClean="0"/>
              <a:t> MN</a:t>
            </a:r>
          </a:p>
          <a:p>
            <a:pPr lvl="1"/>
            <a:r>
              <a:rPr lang="en-CA" b="1" dirty="0" smtClean="0"/>
              <a:t>Negative politeness </a:t>
            </a:r>
            <a:r>
              <a:rPr lang="en-CA" dirty="0" smtClean="0"/>
              <a:t>= </a:t>
            </a:r>
            <a:r>
              <a:rPr lang="en-CA" i="1" dirty="0" smtClean="0"/>
              <a:t>activate</a:t>
            </a:r>
            <a:r>
              <a:rPr lang="en-CA" dirty="0" smtClean="0"/>
              <a:t> MN without </a:t>
            </a:r>
            <a:r>
              <a:rPr lang="en-CA" i="1" dirty="0" smtClean="0"/>
              <a:t>imposing</a:t>
            </a:r>
            <a:r>
              <a:rPr lang="en-CA" dirty="0" smtClean="0"/>
              <a:t> your structure</a:t>
            </a:r>
          </a:p>
          <a:p>
            <a:endParaRPr lang="en-CA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5400" b="1" dirty="0" smtClean="0"/>
              <a:t>VII. Culture 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Social interaction is based in interacting MNs</a:t>
            </a:r>
            <a:r>
              <a:rPr lang="en-CA" sz="2800" b="1" dirty="0" smtClean="0"/>
              <a:t> </a:t>
            </a:r>
            <a:r>
              <a:rPr lang="en-CA" sz="2400" b="1" i="1" dirty="0" smtClean="0"/>
              <a:t>(Friesen, 2012)</a:t>
            </a:r>
          </a:p>
          <a:p>
            <a:pPr lvl="1"/>
            <a:r>
              <a:rPr lang="en-CA" dirty="0" smtClean="0"/>
              <a:t>No ‘social brain cells’.</a:t>
            </a:r>
          </a:p>
          <a:p>
            <a:pPr lvl="1"/>
            <a:r>
              <a:rPr lang="en-CA" dirty="0" smtClean="0"/>
              <a:t>Insufficient bandwidth. </a:t>
            </a:r>
          </a:p>
          <a:p>
            <a:r>
              <a:rPr lang="en-CA" b="1" dirty="0" smtClean="0"/>
              <a:t>Culture is a shared set of MNs that resonate </a:t>
            </a:r>
          </a:p>
          <a:p>
            <a:pPr lvl="1"/>
            <a:r>
              <a:rPr lang="en-CA" dirty="0" smtClean="0"/>
              <a:t>Most were acquired in childhood </a:t>
            </a:r>
          </a:p>
          <a:p>
            <a:r>
              <a:rPr lang="en-CA" b="1" dirty="0" smtClean="0"/>
              <a:t>Core MNs impose structure on lesser MNs</a:t>
            </a:r>
          </a:p>
          <a:p>
            <a:pPr lvl="1"/>
            <a:r>
              <a:rPr lang="en-CA" dirty="0" smtClean="0"/>
              <a:t>Power struggles between core MNs </a:t>
            </a:r>
          </a:p>
          <a:p>
            <a:r>
              <a:rPr lang="en-CA" b="1" dirty="0" smtClean="0"/>
              <a:t>Cross-cultural interaction triggers inconsistent MNs</a:t>
            </a:r>
          </a:p>
          <a:p>
            <a:pPr lvl="1"/>
            <a:r>
              <a:rPr lang="en-CA" dirty="0" smtClean="0"/>
              <a:t>Culture Shock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91880" y="3041576"/>
            <a:ext cx="5184576" cy="36277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CA" sz="4000" b="1" dirty="0" smtClean="0"/>
              <a:t>Intercultural Interaction Model</a:t>
            </a:r>
            <a:r>
              <a:rPr lang="en-US" sz="40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Acculturation Attitudes in SLA  (</a:t>
            </a:r>
            <a:r>
              <a:rPr lang="en-US" sz="3200" b="1" dirty="0" err="1" smtClean="0"/>
              <a:t>Culhane</a:t>
            </a:r>
            <a:r>
              <a:rPr lang="en-US" sz="3200" b="1" dirty="0" smtClean="0"/>
              <a:t>, 2004)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65104"/>
          </a:xfrm>
        </p:spPr>
        <p:txBody>
          <a:bodyPr/>
          <a:lstStyle/>
          <a:p>
            <a:r>
              <a:rPr lang="en-US" sz="2400" b="1" dirty="0" smtClean="0"/>
              <a:t>Psycho-social</a:t>
            </a:r>
            <a:r>
              <a:rPr lang="en-US" sz="2400" dirty="0" smtClean="0"/>
              <a:t>: Core MNs are affected</a:t>
            </a:r>
          </a:p>
          <a:p>
            <a:r>
              <a:rPr lang="en-US" sz="2400" b="1" dirty="0" smtClean="0"/>
              <a:t>Integrative</a:t>
            </a:r>
            <a:r>
              <a:rPr lang="en-US" sz="2400" dirty="0" smtClean="0"/>
              <a:t>: Peripheral MNs are affected</a:t>
            </a:r>
            <a:endParaRPr lang="en-US" sz="2400" b="1" dirty="0" smtClean="0"/>
          </a:p>
          <a:p>
            <a:r>
              <a:rPr lang="en-US" sz="2400" b="1" dirty="0" smtClean="0"/>
              <a:t>Instrumental</a:t>
            </a:r>
            <a:r>
              <a:rPr lang="en-US" sz="2400" dirty="0" smtClean="0"/>
              <a:t>: MNs are not involved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2" name="Picture 2" descr="http://e-flt.nus.edu.sg/v1n12004/figure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3"/>
            <a:ext cx="2160239" cy="2664296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755576" y="4365104"/>
            <a:ext cx="1656184" cy="1008112"/>
            <a:chOff x="3131840" y="3356992"/>
            <a:chExt cx="1656184" cy="1008112"/>
          </a:xfrm>
        </p:grpSpPr>
        <p:sp>
          <p:nvSpPr>
            <p:cNvPr id="6" name="Rounded Rectangle 5"/>
            <p:cNvSpPr/>
            <p:nvPr/>
          </p:nvSpPr>
          <p:spPr>
            <a:xfrm>
              <a:off x="3131840" y="3356992"/>
              <a:ext cx="1584176" cy="1008112"/>
            </a:xfrm>
            <a:prstGeom prst="round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5856" y="350100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/>
                <a:t>L1/C1</a:t>
              </a:r>
              <a:endParaRPr lang="en-CA" sz="3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592" y="5517232"/>
            <a:ext cx="1512168" cy="1152128"/>
            <a:chOff x="899592" y="5517232"/>
            <a:chExt cx="1512168" cy="1152128"/>
          </a:xfrm>
        </p:grpSpPr>
        <p:sp>
          <p:nvSpPr>
            <p:cNvPr id="7" name="Oval 6"/>
            <p:cNvSpPr/>
            <p:nvPr/>
          </p:nvSpPr>
          <p:spPr>
            <a:xfrm>
              <a:off x="899592" y="5517232"/>
              <a:ext cx="1296144" cy="11521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592" y="5734997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/>
                <a:t>L2/C2</a:t>
              </a:r>
              <a:endParaRPr lang="en-CA" sz="3600" dirty="0"/>
            </a:p>
          </p:txBody>
        </p:sp>
      </p:grpSp>
      <p:pic>
        <p:nvPicPr>
          <p:cNvPr id="10" name="Content Placeholder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4125"/>
            <a:ext cx="2520280" cy="29851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07904" y="3573016"/>
            <a:ext cx="21602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Marginalized</a:t>
            </a:r>
          </a:p>
          <a:p>
            <a:r>
              <a:rPr lang="en-CA" sz="2400" dirty="0" smtClean="0"/>
              <a:t>No L2/C2 MNs have formed</a:t>
            </a:r>
          </a:p>
          <a:p>
            <a:endParaRPr lang="en-CA" sz="800" dirty="0" smtClean="0"/>
          </a:p>
          <a:p>
            <a:r>
              <a:rPr lang="en-CA" sz="2400" dirty="0" smtClean="0">
                <a:sym typeface="Wingdings" pitchFamily="2" charset="2"/>
              </a:rPr>
              <a:t> </a:t>
            </a:r>
            <a:r>
              <a:rPr lang="en-CA" sz="2400" dirty="0" smtClean="0"/>
              <a:t>Leaving C2 may uncover acquired MNs.</a:t>
            </a:r>
            <a:endParaRPr lang="en-CA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12160" y="260648"/>
            <a:ext cx="2880320" cy="64087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179512" y="260648"/>
            <a:ext cx="2880320" cy="640871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3762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04664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04664"/>
            <a:ext cx="23762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300192" y="3212976"/>
            <a:ext cx="244827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Assimilated</a:t>
            </a:r>
            <a:endParaRPr lang="en-CA" sz="2800" u="sng" dirty="0" smtClean="0"/>
          </a:p>
          <a:p>
            <a:endParaRPr lang="en-CA" sz="200" dirty="0" smtClean="0"/>
          </a:p>
          <a:p>
            <a:r>
              <a:rPr lang="en-CA" sz="2400" dirty="0" smtClean="0"/>
              <a:t>Only core MNs of L1/C1 remain.  </a:t>
            </a:r>
          </a:p>
          <a:p>
            <a:endParaRPr lang="en-CA" sz="800" dirty="0" smtClean="0"/>
          </a:p>
          <a:p>
            <a:r>
              <a:rPr lang="en-CA" sz="2400" dirty="0" smtClean="0">
                <a:sym typeface="Wingdings" pitchFamily="2" charset="2"/>
              </a:rPr>
              <a:t> </a:t>
            </a:r>
            <a:r>
              <a:rPr lang="en-CA" sz="2400" dirty="0" smtClean="0"/>
              <a:t>Further assimilation will threaten core MNs and may trigger a backlash.</a:t>
            </a:r>
            <a:endParaRPr lang="en-C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3212976"/>
            <a:ext cx="25202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Separated</a:t>
            </a:r>
            <a:endParaRPr lang="en-CA" sz="2800" u="sng" dirty="0" smtClean="0"/>
          </a:p>
          <a:p>
            <a:endParaRPr lang="en-CA" sz="200" dirty="0" smtClean="0"/>
          </a:p>
          <a:p>
            <a:r>
              <a:rPr lang="en-CA" sz="2200" dirty="0" smtClean="0"/>
              <a:t>Peripheral MNs of L2/C2 acquired, but core MNs of L1/C1 drive behaviour.</a:t>
            </a:r>
          </a:p>
          <a:p>
            <a:endParaRPr lang="en-CA" sz="800" dirty="0" smtClean="0"/>
          </a:p>
          <a:p>
            <a:r>
              <a:rPr lang="en-CA" sz="2400" dirty="0" smtClean="0">
                <a:sym typeface="Wingdings" pitchFamily="2" charset="2"/>
              </a:rPr>
              <a:t> </a:t>
            </a:r>
            <a:r>
              <a:rPr lang="en-CA" sz="2400" dirty="0" smtClean="0"/>
              <a:t>Appears to be integrated because C1 is not public. </a:t>
            </a:r>
            <a:endParaRPr lang="en-C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3212976"/>
            <a:ext cx="24482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u="sng" dirty="0" smtClean="0"/>
              <a:t>Integrated</a:t>
            </a:r>
            <a:endParaRPr lang="en-CA" sz="2800" u="sng" dirty="0" smtClean="0"/>
          </a:p>
          <a:p>
            <a:endParaRPr lang="en-CA" sz="200" dirty="0" smtClean="0"/>
          </a:p>
          <a:p>
            <a:r>
              <a:rPr lang="en-CA" sz="2400" dirty="0" smtClean="0"/>
              <a:t>Some core MNs of L2/C2 have been acquired. </a:t>
            </a:r>
          </a:p>
          <a:p>
            <a:endParaRPr lang="en-CA" sz="800" dirty="0" smtClean="0"/>
          </a:p>
          <a:p>
            <a:r>
              <a:rPr lang="en-CA" sz="2400" dirty="0" smtClean="0">
                <a:sym typeface="Wingdings" pitchFamily="2" charset="2"/>
              </a:rPr>
              <a:t> </a:t>
            </a:r>
            <a:r>
              <a:rPr lang="en-CA" sz="2400" dirty="0" smtClean="0"/>
              <a:t>Can lead to L1+L2 = C3, or</a:t>
            </a:r>
            <a:r>
              <a:rPr lang="en-CA" sz="2400" dirty="0" smtClean="0">
                <a:sym typeface="Wingdings" pitchFamily="2" charset="2"/>
              </a:rPr>
              <a:t> </a:t>
            </a:r>
            <a:r>
              <a:rPr lang="en-CA" sz="2400" dirty="0" smtClean="0"/>
              <a:t>third culture kids.</a:t>
            </a:r>
            <a:endParaRPr lang="en-CA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VIII. The Power of Mental Networks 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/>
              <a:t>MNs resist dissection</a:t>
            </a:r>
            <a:r>
              <a:rPr lang="en-CA" dirty="0" smtClean="0"/>
              <a:t> </a:t>
            </a:r>
          </a:p>
          <a:p>
            <a:pPr lvl="1"/>
            <a:r>
              <a:rPr lang="en-CA" sz="2600" dirty="0" smtClean="0"/>
              <a:t>Cross-cultural misunderstanding</a:t>
            </a:r>
          </a:p>
          <a:p>
            <a:pPr lvl="1"/>
            <a:r>
              <a:rPr lang="en-CA" sz="2400" dirty="0" smtClean="0"/>
              <a:t>People react when others analyze their MNs </a:t>
            </a:r>
            <a:r>
              <a:rPr lang="en-CA" sz="2200" dirty="0" smtClean="0"/>
              <a:t>(Kubota, 1999). </a:t>
            </a:r>
          </a:p>
          <a:p>
            <a:r>
              <a:rPr lang="en-CA" b="1" dirty="0" smtClean="0"/>
              <a:t>MNs can overwhelm thought</a:t>
            </a:r>
          </a:p>
          <a:p>
            <a:pPr lvl="1"/>
            <a:r>
              <a:rPr lang="en-CA" sz="2400" dirty="0" smtClean="0"/>
              <a:t>Linguistics reinterpreted as power struggles </a:t>
            </a:r>
            <a:r>
              <a:rPr lang="en-CA" sz="2200" dirty="0" smtClean="0"/>
              <a:t>(Norton, 1997).</a:t>
            </a:r>
          </a:p>
          <a:p>
            <a:pPr lvl="1"/>
            <a:r>
              <a:rPr lang="en-CA" sz="2600" dirty="0" smtClean="0"/>
              <a:t>Cultural cliques take over classroom. </a:t>
            </a:r>
          </a:p>
          <a:p>
            <a:r>
              <a:rPr lang="en-CA" b="1" dirty="0" smtClean="0"/>
              <a:t>MNs can infect technical thought</a:t>
            </a:r>
          </a:p>
          <a:p>
            <a:pPr lvl="1"/>
            <a:r>
              <a:rPr lang="en-CA" sz="2600" dirty="0" smtClean="0"/>
              <a:t>The MN lies hidden behind the technical thought </a:t>
            </a:r>
          </a:p>
          <a:p>
            <a:pPr lvl="1"/>
            <a:r>
              <a:rPr lang="en-CA" sz="2600" dirty="0" smtClean="0"/>
              <a:t>Alternate viewpoints often ridiculed (Kuhn, 1962)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0243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CA" sz="2300" b="1" dirty="0" smtClean="0"/>
          </a:p>
          <a:p>
            <a:r>
              <a:rPr lang="en-CA" b="1" dirty="0" smtClean="0"/>
              <a:t>Mercy:</a:t>
            </a:r>
            <a:r>
              <a:rPr lang="en-CA" dirty="0" smtClean="0"/>
              <a:t> Remembers emotional experiences; forms personal identity.</a:t>
            </a:r>
          </a:p>
          <a:p>
            <a:r>
              <a:rPr lang="en-CA" b="1" dirty="0" smtClean="0"/>
              <a:t>Teacher</a:t>
            </a:r>
            <a:r>
              <a:rPr lang="en-CA" b="1" dirty="0"/>
              <a:t>: </a:t>
            </a:r>
            <a:r>
              <a:rPr lang="en-CA" dirty="0" smtClean="0"/>
              <a:t>Remembers </a:t>
            </a:r>
            <a:r>
              <a:rPr lang="en-CA" dirty="0"/>
              <a:t>words; builds general theories </a:t>
            </a:r>
            <a:endParaRPr lang="en-CA" dirty="0" smtClean="0"/>
          </a:p>
          <a:p>
            <a:pPr lvl="1"/>
            <a:r>
              <a:rPr lang="en-CA" dirty="0" smtClean="0"/>
              <a:t>Data: temporal; processor: </a:t>
            </a:r>
            <a:r>
              <a:rPr lang="en-CA" dirty="0" err="1" smtClean="0"/>
              <a:t>amygdala</a:t>
            </a:r>
            <a:r>
              <a:rPr lang="en-CA" dirty="0" smtClean="0"/>
              <a:t>; internal structure: ventral frontal</a:t>
            </a:r>
          </a:p>
          <a:p>
            <a:r>
              <a:rPr lang="en-CA" b="1" dirty="0" smtClean="0"/>
              <a:t>Perceiver: </a:t>
            </a:r>
            <a:r>
              <a:rPr lang="en-CA" dirty="0" smtClean="0"/>
              <a:t>Looks for repeated connections; facts, objects, and maps</a:t>
            </a:r>
          </a:p>
          <a:p>
            <a:r>
              <a:rPr lang="en-CA" b="1" dirty="0" smtClean="0"/>
              <a:t>Server: </a:t>
            </a:r>
            <a:r>
              <a:rPr lang="en-CA" dirty="0" smtClean="0"/>
              <a:t>Looks for repeated sequences; performs actions. </a:t>
            </a:r>
          </a:p>
          <a:p>
            <a:pPr lvl="1"/>
            <a:r>
              <a:rPr lang="en-CA" dirty="0" smtClean="0"/>
              <a:t>Data: parietal; processor: hippocampus; internal structure: </a:t>
            </a:r>
            <a:r>
              <a:rPr lang="en-CA" dirty="0" err="1" smtClean="0"/>
              <a:t>dorsolateral</a:t>
            </a:r>
            <a:r>
              <a:rPr lang="en-CA" dirty="0" smtClean="0"/>
              <a:t> frontal</a:t>
            </a:r>
          </a:p>
          <a:p>
            <a:pPr lvl="1"/>
            <a:endParaRPr lang="en-CA" dirty="0" smtClean="0"/>
          </a:p>
        </p:txBody>
      </p:sp>
      <p:pic>
        <p:nvPicPr>
          <p:cNvPr id="10" name="Picture 9" descr="sty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88641"/>
            <a:ext cx="7224387" cy="3024336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6000" b="1" dirty="0" smtClean="0"/>
              <a:t>Brief Reflection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CA" sz="5400" dirty="0" smtClean="0"/>
              <a:t>	</a:t>
            </a:r>
          </a:p>
          <a:p>
            <a:pPr algn="ctr">
              <a:buNone/>
            </a:pPr>
            <a:r>
              <a:rPr lang="en-CA" sz="5400" dirty="0" smtClean="0"/>
              <a:t>	</a:t>
            </a:r>
            <a:r>
              <a:rPr lang="en-CA" sz="4400" dirty="0" smtClean="0"/>
              <a:t>How have mental networks affected the learning process in your classroom?</a:t>
            </a:r>
            <a:endParaRPr lang="en-CA" sz="4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818656" cy="20882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 smtClean="0"/>
              <a:t>IX. </a:t>
            </a:r>
            <a:r>
              <a:rPr lang="en-CA" sz="4900" b="1" dirty="0" smtClean="0"/>
              <a:t>Societal Stages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sz="4700" b="1" dirty="0" err="1" smtClean="0"/>
              <a:t>Habermas</a:t>
            </a:r>
            <a:endParaRPr lang="en-CA" sz="4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1044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sz="4000" b="1" dirty="0" smtClean="0"/>
              <a:t>A Cognitive Examination of his first two stages</a:t>
            </a:r>
          </a:p>
          <a:p>
            <a:r>
              <a:rPr lang="en-CA" dirty="0" err="1" smtClean="0"/>
              <a:t>Habermas</a:t>
            </a:r>
            <a:r>
              <a:rPr lang="en-CA" dirty="0" smtClean="0"/>
              <a:t> describes a mental shift involving Mercy and Perceiver </a:t>
            </a:r>
          </a:p>
          <a:p>
            <a:pPr lvl="1"/>
            <a:r>
              <a:rPr lang="en-CA" dirty="0" smtClean="0"/>
              <a:t>Mercy thought remembers emotional experiences</a:t>
            </a:r>
          </a:p>
          <a:p>
            <a:pPr lvl="1"/>
            <a:r>
              <a:rPr lang="en-CA" dirty="0" smtClean="0"/>
              <a:t>Perceiver thought looks for facts--which organize and connect Mercy experiences </a:t>
            </a:r>
          </a:p>
          <a:p>
            <a:pPr lvl="1">
              <a:buNone/>
            </a:pPr>
            <a:endParaRPr lang="en-CA" sz="1300" dirty="0" smtClean="0"/>
          </a:p>
          <a:p>
            <a:pPr>
              <a:buNone/>
            </a:pPr>
            <a:r>
              <a:rPr lang="en-CA" b="1" dirty="0" smtClean="0"/>
              <a:t>1. 	Representative publicity </a:t>
            </a:r>
            <a:r>
              <a:rPr lang="en-CA" b="1" i="1" dirty="0" smtClean="0"/>
              <a:t>(Mercy emotions overwhelm Perceiver thought)</a:t>
            </a:r>
          </a:p>
          <a:p>
            <a:pPr lvl="1"/>
            <a:r>
              <a:rPr lang="en-CA" dirty="0" smtClean="0"/>
              <a:t>The emotional status of the leader is paramount—aura </a:t>
            </a:r>
          </a:p>
          <a:p>
            <a:pPr lvl="1"/>
            <a:r>
              <a:rPr lang="en-CA" dirty="0" smtClean="0"/>
              <a:t>This emotional status overwhelms Perceiver thought</a:t>
            </a:r>
          </a:p>
          <a:p>
            <a:endParaRPr lang="en-CA" sz="1300" b="1" dirty="0" smtClean="0"/>
          </a:p>
          <a:p>
            <a:pPr>
              <a:buNone/>
            </a:pPr>
            <a:r>
              <a:rPr lang="en-CA" b="1" dirty="0" smtClean="0"/>
              <a:t>2. 	Bourgeois public sphere </a:t>
            </a:r>
            <a:r>
              <a:rPr lang="en-CA" b="1" i="1" dirty="0" smtClean="0"/>
              <a:t>(Perceiver thought is functioning)</a:t>
            </a:r>
          </a:p>
          <a:p>
            <a:pPr lvl="1"/>
            <a:r>
              <a:rPr lang="en-CA" dirty="0" smtClean="0"/>
              <a:t>Perceiver facts no longer accepted blindly; are independent of Mercy emotions in rule of law</a:t>
            </a:r>
          </a:p>
          <a:p>
            <a:pPr lvl="1"/>
            <a:r>
              <a:rPr lang="en-CA" dirty="0" smtClean="0"/>
              <a:t>Perceiver facts connect Mercy experiences through travel and trade; organizes Mercy experiences with private property and personal identity  </a:t>
            </a:r>
          </a:p>
          <a:p>
            <a:pPr lvl="1"/>
            <a:r>
              <a:rPr lang="en-CA" dirty="0" smtClean="0"/>
              <a:t>Perceiver thought looks for facts in news; tests facts in debate and print</a:t>
            </a:r>
          </a:p>
        </p:txBody>
      </p:sp>
      <p:pic>
        <p:nvPicPr>
          <p:cNvPr id="5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624"/>
            <a:ext cx="4762500" cy="223224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876256" y="692696"/>
            <a:ext cx="1224136" cy="129614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CA" b="1" dirty="0" smtClean="0"/>
              <a:t>X. Cognitive Development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CA" sz="3900" b="1" dirty="0" smtClean="0"/>
              <a:t>Male: Perry (1970)</a:t>
            </a:r>
          </a:p>
          <a:p>
            <a:pPr algn="ctr">
              <a:buNone/>
            </a:pPr>
            <a:r>
              <a:rPr lang="en-CA" sz="2200" b="1" i="1" dirty="0" smtClean="0"/>
              <a:t>Males ignore MNs to develop P.</a:t>
            </a:r>
          </a:p>
          <a:p>
            <a:r>
              <a:rPr lang="en-CA" dirty="0" smtClean="0"/>
              <a:t>Dualism: P is mesmerized by MNs</a:t>
            </a:r>
          </a:p>
          <a:p>
            <a:r>
              <a:rPr lang="en-CA" dirty="0" smtClean="0"/>
              <a:t>Multiplicity: P is not mesmerized but also not functioning</a:t>
            </a:r>
          </a:p>
          <a:p>
            <a:r>
              <a:rPr lang="en-CA" dirty="0" smtClean="0"/>
              <a:t>Procedural Knowledge: P is functioning</a:t>
            </a:r>
          </a:p>
          <a:p>
            <a:r>
              <a:rPr lang="en-CA" dirty="0" smtClean="0"/>
              <a:t>Constructed Knowledge: P applies increasingly to MNs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CA" sz="3900" b="1" dirty="0" smtClean="0"/>
              <a:t>Female: </a:t>
            </a:r>
            <a:r>
              <a:rPr lang="en-CA" sz="3900" b="1" dirty="0" err="1" smtClean="0"/>
              <a:t>Belenky</a:t>
            </a:r>
            <a:r>
              <a:rPr lang="en-CA" sz="3900" b="1" dirty="0" smtClean="0"/>
              <a:t> </a:t>
            </a:r>
            <a:r>
              <a:rPr lang="en-CA" b="1" dirty="0" smtClean="0"/>
              <a:t>(1986)</a:t>
            </a:r>
          </a:p>
          <a:p>
            <a:pPr algn="ctr">
              <a:buNone/>
            </a:pPr>
            <a:r>
              <a:rPr lang="en-CA" sz="2200" b="1" i="1" dirty="0" smtClean="0"/>
              <a:t>Females learn to manipulate MNs.</a:t>
            </a:r>
          </a:p>
          <a:p>
            <a:r>
              <a:rPr lang="en-CA" dirty="0" smtClean="0"/>
              <a:t>Silence: Other MNs suppress identity</a:t>
            </a:r>
          </a:p>
          <a:p>
            <a:r>
              <a:rPr lang="en-CA" dirty="0" smtClean="0"/>
              <a:t>Received Knowledge: Other MNs define identity</a:t>
            </a:r>
          </a:p>
          <a:p>
            <a:r>
              <a:rPr lang="en-CA" dirty="0" smtClean="0"/>
              <a:t>Subjective Knowledge: MNs define P ‘truth’</a:t>
            </a:r>
          </a:p>
          <a:p>
            <a:r>
              <a:rPr lang="en-CA" dirty="0" smtClean="0"/>
              <a:t>Procedural Knowledge: P evaluates MNs</a:t>
            </a:r>
          </a:p>
          <a:p>
            <a:r>
              <a:rPr lang="en-CA" dirty="0" smtClean="0"/>
              <a:t>Constructed Knowledge: P manipulates MNs   </a:t>
            </a:r>
          </a:p>
          <a:p>
            <a:endParaRPr lang="en-CA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Concrete Thought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4" name="Content Placeholder 3" descr="C:\Users\Lorin\Desktop\books\diagram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810000" cy="191262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660232" y="2132856"/>
            <a:ext cx="1080120" cy="648072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16016" y="1844824"/>
            <a:ext cx="3528392" cy="100811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10800000" flipH="1">
            <a:off x="5652120" y="1484784"/>
            <a:ext cx="2427578" cy="1091622"/>
          </a:xfrm>
          <a:prstGeom prst="arc">
            <a:avLst>
              <a:gd name="adj1" fmla="val 14525934"/>
              <a:gd name="adj2" fmla="val 21593893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3284984"/>
            <a:ext cx="8229600" cy="3384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5100" b="1" dirty="0" smtClean="0"/>
              <a:t>	WHAT DOES IT MEAN TO BE AN INDIVIDUAL PERSON?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CA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endParaRPr lang="en-CA" sz="2000" dirty="0" smtClean="0"/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4200" dirty="0" smtClean="0"/>
              <a:t>Perceiver confidence is required to place personal identity within a map</a:t>
            </a:r>
          </a:p>
          <a:p>
            <a:pPr marL="342900" lvl="1" indent="-342900">
              <a:spcBef>
                <a:spcPct val="20000"/>
              </a:spcBef>
              <a:defRPr/>
            </a:pPr>
            <a:r>
              <a:rPr lang="en-CA" sz="4200" dirty="0" smtClean="0"/>
              <a:t>	</a:t>
            </a:r>
            <a:r>
              <a:rPr lang="en-CA" sz="4200" dirty="0" smtClean="0">
                <a:sym typeface="Wingdings" pitchFamily="2" charset="2"/>
              </a:rPr>
              <a:t> </a:t>
            </a:r>
            <a:r>
              <a:rPr lang="en-CA" sz="4200" dirty="0" smtClean="0"/>
              <a:t>Inescapable MNs define personal identity (You are here)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200" dirty="0" smtClean="0"/>
              <a:t>	</a:t>
            </a:r>
            <a:r>
              <a:rPr lang="en-CA" sz="4200" dirty="0" smtClean="0">
                <a:sym typeface="Wingdings" pitchFamily="2" charset="2"/>
              </a:rPr>
              <a:t> </a:t>
            </a:r>
            <a:r>
              <a:rPr lang="en-CA" sz="4200" dirty="0" smtClean="0"/>
              <a:t>Mercy experiences provide the raw material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CA" sz="4200" dirty="0" smtClean="0"/>
              <a:t>	</a:t>
            </a:r>
            <a:r>
              <a:rPr lang="en-CA" sz="4200" dirty="0" smtClean="0">
                <a:sym typeface="Wingdings" pitchFamily="2" charset="2"/>
              </a:rPr>
              <a:t> </a:t>
            </a:r>
            <a:r>
              <a:rPr lang="en-CA" sz="4200" dirty="0" smtClean="0"/>
              <a:t>Perceiver facts arrange experiences into a map 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CA" sz="4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4200" dirty="0" smtClean="0"/>
              <a:t>Goals are emotional; emotions can overwhelm facts</a:t>
            </a:r>
          </a:p>
          <a:p>
            <a:pPr marL="800100" lvl="1" indent="-342900">
              <a:spcBef>
                <a:spcPct val="20000"/>
              </a:spcBef>
              <a:buFont typeface="Wingdings"/>
              <a:buChar char="à"/>
              <a:defRPr/>
            </a:pPr>
            <a:r>
              <a:rPr lang="en-CA" sz="4200" dirty="0" smtClean="0"/>
              <a:t>Contributor thought: Choices based in cause-and-effect</a:t>
            </a:r>
          </a:p>
          <a:p>
            <a:pPr marL="800100" lvl="1" indent="-342900">
              <a:spcBef>
                <a:spcPct val="20000"/>
              </a:spcBef>
              <a:buFont typeface="Wingdings"/>
              <a:buChar char="à"/>
              <a:defRPr/>
            </a:pPr>
            <a:r>
              <a:rPr lang="en-CA" sz="4200" dirty="0" smtClean="0"/>
              <a:t>Server thought: Actions guided by skills </a:t>
            </a:r>
          </a:p>
        </p:txBody>
      </p:sp>
      <p:pic>
        <p:nvPicPr>
          <p:cNvPr id="11" name="Picture 10" descr="You-Are-H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1124744"/>
            <a:ext cx="2958820" cy="201622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800" b="1" dirty="0" smtClean="0"/>
              <a:t>XI. Possible Selves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CA" b="1" i="1" dirty="0" smtClean="0"/>
              <a:t>Any MN is potentially a self </a:t>
            </a:r>
          </a:p>
          <a:p>
            <a:endParaRPr lang="en-CA" sz="1000" b="1" i="1" dirty="0" smtClean="0"/>
          </a:p>
          <a:p>
            <a:r>
              <a:rPr lang="en-CA" b="1" dirty="0" smtClean="0"/>
              <a:t>MNs that are </a:t>
            </a:r>
            <a:r>
              <a:rPr lang="en-CA" b="1" i="1" dirty="0" smtClean="0"/>
              <a:t>always repeated </a:t>
            </a:r>
            <a:r>
              <a:rPr lang="en-CA" b="1" u="sng" dirty="0" smtClean="0"/>
              <a:t>are</a:t>
            </a:r>
            <a:r>
              <a:rPr lang="en-CA" b="1" dirty="0" smtClean="0"/>
              <a:t> inescapable</a:t>
            </a:r>
          </a:p>
          <a:p>
            <a:pPr lvl="1"/>
            <a:r>
              <a:rPr lang="en-CA" dirty="0" smtClean="0"/>
              <a:t>Defined by the physical body, knowledge, and skills</a:t>
            </a:r>
          </a:p>
          <a:p>
            <a:pPr lvl="1"/>
            <a:r>
              <a:rPr lang="en-CA" dirty="0" smtClean="0"/>
              <a:t>The ‘actual self’ (Higgins, 1987); intrinsic motivation</a:t>
            </a:r>
          </a:p>
          <a:p>
            <a:pPr lvl="1"/>
            <a:r>
              <a:rPr lang="en-CA" dirty="0" smtClean="0"/>
              <a:t>Perceiver confidence is required to recognize this inescapability</a:t>
            </a:r>
          </a:p>
          <a:p>
            <a:pPr lvl="1"/>
            <a:endParaRPr lang="en-CA" sz="1000" dirty="0" smtClean="0"/>
          </a:p>
          <a:p>
            <a:r>
              <a:rPr lang="en-CA" b="1" dirty="0" smtClean="0"/>
              <a:t>MNs with </a:t>
            </a:r>
            <a:r>
              <a:rPr lang="en-CA" b="1" i="1" dirty="0" smtClean="0"/>
              <a:t>strong emotions </a:t>
            </a:r>
            <a:r>
              <a:rPr lang="en-CA" b="1" u="sng" dirty="0" smtClean="0"/>
              <a:t>feel</a:t>
            </a:r>
            <a:r>
              <a:rPr lang="en-CA" b="1" dirty="0" smtClean="0"/>
              <a:t> inescapable—if triggered</a:t>
            </a:r>
          </a:p>
          <a:p>
            <a:pPr lvl="1"/>
            <a:r>
              <a:rPr lang="en-CA" dirty="0" smtClean="0"/>
              <a:t>Defined by parents, culture, and authority figures </a:t>
            </a:r>
          </a:p>
          <a:p>
            <a:pPr lvl="1"/>
            <a:r>
              <a:rPr lang="en-CA" dirty="0" smtClean="0"/>
              <a:t>The ‘ought self’ (Higgins, 1987); extrinsic motivation</a:t>
            </a:r>
          </a:p>
          <a:p>
            <a:pPr lvl="1"/>
            <a:r>
              <a:rPr lang="en-CA" dirty="0" smtClean="0"/>
              <a:t>Many inconsistent MNs since Perceiver thought overwhelmed</a:t>
            </a:r>
          </a:p>
          <a:p>
            <a:pPr lvl="1"/>
            <a:r>
              <a:rPr lang="en-CA" dirty="0" smtClean="0"/>
              <a:t>Triggered mainly by others when violated (</a:t>
            </a:r>
            <a:r>
              <a:rPr lang="en-CA" dirty="0" err="1" smtClean="0"/>
              <a:t>Dornyei</a:t>
            </a:r>
            <a:r>
              <a:rPr lang="en-CA" dirty="0" smtClean="0"/>
              <a:t>, 2009)</a:t>
            </a:r>
          </a:p>
          <a:p>
            <a:pPr lvl="1"/>
            <a:endParaRPr lang="en-CA" sz="1100" dirty="0" smtClean="0"/>
          </a:p>
          <a:p>
            <a:r>
              <a:rPr lang="en-CA" b="1" dirty="0" smtClean="0"/>
              <a:t>MNs can contain painful experiences (feared self)</a:t>
            </a:r>
          </a:p>
          <a:p>
            <a:r>
              <a:rPr lang="en-CA" b="1" dirty="0" smtClean="0"/>
              <a:t>Perceiver confidence increases ability to manipulate MNs</a:t>
            </a:r>
          </a:p>
          <a:p>
            <a:pPr lvl="1"/>
            <a:r>
              <a:rPr lang="en-CA" dirty="0" smtClean="0"/>
              <a:t>Core MNs can only be changed by playing one against another</a:t>
            </a:r>
          </a:p>
          <a:p>
            <a:endParaRPr lang="en-CA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Two Kinds of Mental Networks 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Two kinds of mental networks </a:t>
            </a:r>
            <a:r>
              <a:rPr lang="en-CA" sz="1900" b="1" i="1" dirty="0" smtClean="0"/>
              <a:t>(Friesen, 2012, pp. 85-87)</a:t>
            </a:r>
          </a:p>
          <a:p>
            <a:pPr lvl="1"/>
            <a:r>
              <a:rPr lang="en-CA" b="1" dirty="0" smtClean="0"/>
              <a:t>Emotional Mercy experiences can form MNs (MMN)</a:t>
            </a:r>
          </a:p>
          <a:p>
            <a:pPr lvl="2"/>
            <a:r>
              <a:rPr lang="en-CA" dirty="0" smtClean="0"/>
              <a:t>Culture, people, situations, and even objects </a:t>
            </a:r>
          </a:p>
          <a:p>
            <a:pPr lvl="1"/>
            <a:r>
              <a:rPr lang="en-CA" b="1" dirty="0" smtClean="0"/>
              <a:t>General Teacher theories can form MNs (TMN)</a:t>
            </a:r>
          </a:p>
          <a:p>
            <a:pPr lvl="2"/>
            <a:r>
              <a:rPr lang="en-CA" dirty="0" smtClean="0"/>
              <a:t>A TMN demands to impose its explanation </a:t>
            </a:r>
          </a:p>
          <a:p>
            <a:pPr lvl="2"/>
            <a:r>
              <a:rPr lang="en-CA" dirty="0" smtClean="0"/>
              <a:t>Paradigms have emotional power (Kuhn, 1962)</a:t>
            </a:r>
          </a:p>
          <a:p>
            <a:pPr lvl="2"/>
            <a:r>
              <a:rPr lang="en-CA" dirty="0" smtClean="0"/>
              <a:t>Language and ‘international community’</a:t>
            </a:r>
          </a:p>
          <a:p>
            <a:pPr lvl="2"/>
            <a:r>
              <a:rPr lang="en-CA" dirty="0" smtClean="0"/>
              <a:t>Self-motivated learning </a:t>
            </a:r>
          </a:p>
          <a:p>
            <a:pPr lvl="2"/>
            <a:r>
              <a:rPr lang="en-CA" dirty="0" err="1" smtClean="0"/>
              <a:t>Implicature</a:t>
            </a:r>
            <a:r>
              <a:rPr lang="en-CA" dirty="0" smtClean="0"/>
              <a:t> can be driven by common sense (TMNs)</a:t>
            </a:r>
          </a:p>
          <a:p>
            <a:r>
              <a:rPr lang="en-CA" b="1" dirty="0" smtClean="0"/>
              <a:t>Two kinds of ‘culture shock’</a:t>
            </a:r>
          </a:p>
          <a:p>
            <a:pPr lvl="1"/>
            <a:r>
              <a:rPr lang="en-CA" dirty="0" smtClean="0"/>
              <a:t>Incompatible experiences threaten MMNs (anomie)</a:t>
            </a:r>
          </a:p>
          <a:p>
            <a:pPr lvl="1"/>
            <a:r>
              <a:rPr lang="en-CA" dirty="0" smtClean="0"/>
              <a:t>Paradigm shifts threaten TMNs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5040560" cy="33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3" name="Picture 49" descr="C:\Documents and Settings\Administrator\Local Settings\Temporary Internet Files\Content.IE5\342IF302\MC90023303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36310"/>
            <a:ext cx="2905438" cy="2964698"/>
          </a:xfrm>
          <a:prstGeom prst="rect">
            <a:avLst/>
          </a:prstGeom>
          <a:noFill/>
        </p:spPr>
      </p:pic>
      <p:pic>
        <p:nvPicPr>
          <p:cNvPr id="1068" name="Picture 44" descr="C:\Documents and Settings\Administrator\Local Settings\Temporary Internet Files\Content.IE5\ULJOXB1S\MP90022742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761" y="548680"/>
            <a:ext cx="4417447" cy="2952328"/>
          </a:xfrm>
          <a:prstGeom prst="rect">
            <a:avLst/>
          </a:prstGeom>
          <a:noFill/>
        </p:spPr>
      </p:pic>
      <p:pic>
        <p:nvPicPr>
          <p:cNvPr id="1078" name="Picture 54" descr="C:\Documents and Settings\Administrator\Local Settings\Temporary Internet Files\Content.IE5\1WAJPH7J\MC90043466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708920"/>
            <a:ext cx="1981200" cy="1714500"/>
          </a:xfrm>
          <a:prstGeom prst="rect">
            <a:avLst/>
          </a:prstGeom>
          <a:noFill/>
        </p:spPr>
      </p:pic>
      <p:pic>
        <p:nvPicPr>
          <p:cNvPr id="1079" name="Picture 55" descr="C:\Documents and Settings\Administrator\Local Settings\Temporary Internet Files\Content.IE5\ULJOXB1S\MC900441763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"/>
            <a:ext cx="1659668" cy="1700808"/>
          </a:xfrm>
          <a:prstGeom prst="rect">
            <a:avLst/>
          </a:prstGeom>
          <a:noFill/>
        </p:spPr>
      </p:pic>
      <p:pic>
        <p:nvPicPr>
          <p:cNvPr id="1080" name="Picture 56" descr="C:\Documents and Settings\Administrator\Local Settings\Temporary Internet Files\Content.IE5\342IF302\MC90043477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636912"/>
            <a:ext cx="1828572" cy="1828572"/>
          </a:xfrm>
          <a:prstGeom prst="rect">
            <a:avLst/>
          </a:prstGeom>
          <a:noFill/>
        </p:spPr>
      </p:pic>
      <p:pic>
        <p:nvPicPr>
          <p:cNvPr id="1083" name="Picture 59" descr="C:\Documents and Settings\Administrator\Local Settings\Temporary Internet Files\Content.IE5\IUAXIYQ8\MC90044137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276872"/>
            <a:ext cx="1663080" cy="1663080"/>
          </a:xfrm>
          <a:prstGeom prst="rect">
            <a:avLst/>
          </a:prstGeom>
          <a:noFill/>
        </p:spPr>
      </p:pic>
      <p:pic>
        <p:nvPicPr>
          <p:cNvPr id="1084" name="Picture 6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8" y="3212976"/>
            <a:ext cx="1044116" cy="41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" name="Picture 62" descr="C:\Documents and Settings\Administrator\Local Settings\Temporary Internet Files\Content.IE5\ULJOXB1S\MC90008342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996952"/>
            <a:ext cx="1005978" cy="864096"/>
          </a:xfrm>
          <a:prstGeom prst="rect">
            <a:avLst/>
          </a:prstGeom>
          <a:noFill/>
        </p:spPr>
      </p:pic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1920" y="476672"/>
            <a:ext cx="505031" cy="5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6588224" y="332656"/>
            <a:ext cx="2232248" cy="9094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EFL 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MMNs</a:t>
            </a:r>
          </a:p>
          <a:p>
            <a:endParaRPr lang="en-US" sz="800" b="1" dirty="0" smtClean="0"/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Specific culture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Ethnic identity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Accent</a:t>
            </a:r>
          </a:p>
          <a:p>
            <a:endParaRPr lang="en-US" b="1" dirty="0" smtClean="0"/>
          </a:p>
          <a:p>
            <a:r>
              <a:rPr lang="en-US" sz="2800" b="1" dirty="0" smtClean="0"/>
              <a:t>EIL </a:t>
            </a:r>
            <a:r>
              <a:rPr lang="en-US" sz="2800" b="1" dirty="0" smtClean="0">
                <a:sym typeface="Wingdings" pitchFamily="2" charset="2"/>
              </a:rPr>
              <a:t></a:t>
            </a:r>
            <a:r>
              <a:rPr lang="en-US" sz="2800" b="1" dirty="0" smtClean="0"/>
              <a:t> TMNs</a:t>
            </a:r>
          </a:p>
          <a:p>
            <a:endParaRPr lang="en-US" sz="7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Intercultural  </a:t>
            </a:r>
          </a:p>
          <a:p>
            <a:r>
              <a:rPr lang="en-US" sz="2000" b="1" dirty="0" smtClean="0"/>
              <a:t>   experience 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International  </a:t>
            </a:r>
          </a:p>
          <a:p>
            <a:r>
              <a:rPr lang="en-US" sz="2000" b="1" dirty="0" smtClean="0"/>
              <a:t>   community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Intelligibility</a:t>
            </a:r>
          </a:p>
          <a:p>
            <a:pPr>
              <a:buFont typeface="Arial" charset="0"/>
              <a:buChar char="•"/>
            </a:pPr>
            <a:endParaRPr lang="en-US" sz="2000" b="1" dirty="0" smtClean="0"/>
          </a:p>
          <a:p>
            <a:r>
              <a:rPr lang="en-US" sz="2800" b="1" dirty="0" smtClean="0"/>
              <a:t>TMNs/MMNs</a:t>
            </a:r>
          </a:p>
          <a:p>
            <a:endParaRPr lang="en-US" sz="800" b="1" dirty="0" smtClean="0"/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Don’t confuse</a:t>
            </a:r>
          </a:p>
          <a:p>
            <a:pPr>
              <a:buFont typeface="Arial" charset="0"/>
              <a:buChar char="•"/>
            </a:pPr>
            <a:r>
              <a:rPr lang="en-US" sz="2000" b="1" dirty="0" smtClean="0"/>
              <a:t> Separate general</a:t>
            </a:r>
          </a:p>
          <a:p>
            <a:r>
              <a:rPr lang="en-US" sz="2000" b="1" dirty="0" smtClean="0"/>
              <a:t>  from specific</a:t>
            </a:r>
          </a:p>
          <a:p>
            <a:pPr>
              <a:buFont typeface="Arial" charset="0"/>
              <a:buChar char="•"/>
            </a:pPr>
            <a:endParaRPr lang="en-US" sz="20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99" name="Picture 75" descr="C:\Documents and Settings\Administrator\Local Settings\Temporary Internet Files\Content.IE5\1WAJPH7J\MC900195446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0962" y="2564905"/>
            <a:ext cx="989613" cy="720080"/>
          </a:xfrm>
          <a:prstGeom prst="rect">
            <a:avLst/>
          </a:prstGeom>
          <a:noFill/>
        </p:spPr>
      </p:pic>
      <p:pic>
        <p:nvPicPr>
          <p:cNvPr id="1101" name="Picture 77" descr="C:\Documents and Settings\Administrator\Local Settings\Temporary Internet Files\Content.IE5\342IF302\MC900441765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60032" y="188640"/>
            <a:ext cx="1587624" cy="1587624"/>
          </a:xfrm>
          <a:prstGeom prst="rect">
            <a:avLst/>
          </a:prstGeom>
          <a:noFill/>
        </p:spPr>
      </p:pic>
      <p:pic>
        <p:nvPicPr>
          <p:cNvPr id="1106" name="Picture 82" descr="C:\Documents and Settings\Administrator\Local Settings\Temporary Internet Files\Content.IE5\1WAJPH7J\MC900383334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20072" y="548680"/>
            <a:ext cx="904645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Object Recognition vs. Meaning 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CA" sz="2900" b="1" dirty="0" smtClean="0"/>
              <a:t>TESOL studies linguistics and culture </a:t>
            </a:r>
            <a:r>
              <a:rPr lang="en-CA" sz="2600" b="1" dirty="0" smtClean="0"/>
              <a:t>(Norton, 1997</a:t>
            </a:r>
            <a:r>
              <a:rPr lang="en-CA" sz="2900" b="1" dirty="0" smtClean="0"/>
              <a:t>) </a:t>
            </a:r>
          </a:p>
          <a:p>
            <a:pPr lvl="1"/>
            <a:r>
              <a:rPr lang="en-CA" sz="2500" dirty="0" smtClean="0"/>
              <a:t>MMNs can disable theorizing</a:t>
            </a:r>
          </a:p>
          <a:p>
            <a:r>
              <a:rPr lang="en-CA" sz="2900" b="1" dirty="0" smtClean="0"/>
              <a:t>TMN and MMN affect each other indirectly </a:t>
            </a:r>
          </a:p>
          <a:p>
            <a:pPr lvl="1"/>
            <a:r>
              <a:rPr lang="en-CA" sz="2500" dirty="0" smtClean="0"/>
              <a:t>Perceiver thought combines object recognition and meaning </a:t>
            </a:r>
          </a:p>
          <a:p>
            <a:r>
              <a:rPr lang="en-CA" sz="2900" b="1" dirty="0" smtClean="0"/>
              <a:t>Object recognition affects meaning </a:t>
            </a:r>
          </a:p>
          <a:p>
            <a:pPr lvl="1"/>
            <a:r>
              <a:rPr lang="en-CA" sz="2400" dirty="0" smtClean="0"/>
              <a:t>Learning precise meanings may question MMNs (Citron, 1995)</a:t>
            </a:r>
          </a:p>
          <a:p>
            <a:r>
              <a:rPr lang="en-CA" sz="2900" b="1" dirty="0" smtClean="0"/>
              <a:t>Meaning affects object recognition </a:t>
            </a:r>
          </a:p>
          <a:p>
            <a:pPr lvl="1"/>
            <a:r>
              <a:rPr lang="en-CA" sz="2500" dirty="0" smtClean="0"/>
              <a:t>Paradigms alter seeing; incommensurability (Kuhn, 1962) </a:t>
            </a:r>
          </a:p>
          <a:p>
            <a:pPr lvl="1"/>
            <a:r>
              <a:rPr lang="en-CA" sz="2300" dirty="0" smtClean="0"/>
              <a:t>Thinking and dreaming in French led to ‘anomie’ (Lambert, 1972)</a:t>
            </a:r>
          </a:p>
          <a:p>
            <a:r>
              <a:rPr lang="en-CA" sz="2900" b="1" dirty="0" smtClean="0"/>
              <a:t>Shaky MMNs help language learning </a:t>
            </a:r>
          </a:p>
          <a:p>
            <a:pPr lvl="1"/>
            <a:r>
              <a:rPr lang="en-CA" sz="2300" dirty="0" smtClean="0"/>
              <a:t>Perceived social distance helps language acquisition (Acton, 1979)</a:t>
            </a:r>
          </a:p>
          <a:p>
            <a:endParaRPr lang="en-CA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XII. The ‘Ideal’ Possible Self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CA" sz="4100" b="1" dirty="0" smtClean="0"/>
              <a:t>Question:  </a:t>
            </a:r>
            <a:r>
              <a:rPr lang="en-CA" sz="4100" dirty="0" smtClean="0"/>
              <a:t>What are the mechanisms behind </a:t>
            </a:r>
            <a:r>
              <a:rPr lang="en-CA" sz="4100" dirty="0" err="1" smtClean="0"/>
              <a:t>Dornyei’s</a:t>
            </a:r>
            <a:r>
              <a:rPr lang="en-CA" sz="4100" dirty="0" smtClean="0"/>
              <a:t> (2009) ideal self?  What makes a possible self ideal, realizable, stable and intrinsic?</a:t>
            </a:r>
          </a:p>
          <a:p>
            <a:pPr>
              <a:buNone/>
            </a:pPr>
            <a:endParaRPr lang="en-CA" sz="1100" dirty="0" smtClean="0"/>
          </a:p>
          <a:p>
            <a:r>
              <a:rPr lang="en-US" sz="3600" b="1" dirty="0" smtClean="0"/>
              <a:t>Ideal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a TMN makes identity simpler and more ideal</a:t>
            </a:r>
          </a:p>
          <a:p>
            <a:pPr lvl="1"/>
            <a:r>
              <a:rPr lang="en-CA" sz="3300" dirty="0" err="1" smtClean="0"/>
              <a:t>Eg</a:t>
            </a:r>
            <a:r>
              <a:rPr lang="en-CA" sz="3300" dirty="0" smtClean="0"/>
              <a:t>. the international businessman</a:t>
            </a:r>
          </a:p>
          <a:p>
            <a:r>
              <a:rPr lang="en-US" sz="3600" b="1" dirty="0" smtClean="0">
                <a:sym typeface="Wingdings" pitchFamily="2" charset="2"/>
              </a:rPr>
              <a:t>Realizable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300" dirty="0" smtClean="0">
                <a:sym typeface="Wingdings" pitchFamily="2" charset="2"/>
              </a:rPr>
              <a:t>based in universal natural law and cognitive mechanisms </a:t>
            </a:r>
          </a:p>
          <a:p>
            <a:pPr marL="514350" indent="-514350">
              <a:buNone/>
            </a:pPr>
            <a:r>
              <a:rPr lang="en-US" dirty="0" smtClean="0">
                <a:sym typeface="Wingdings" pitchFamily="2" charset="2"/>
              </a:rPr>
              <a:t>	-  A TMN makes these understandings inescapable. </a:t>
            </a:r>
          </a:p>
          <a:p>
            <a:r>
              <a:rPr lang="en-US" sz="3600" b="1" dirty="0" smtClean="0">
                <a:sym typeface="Wingdings" pitchFamily="2" charset="2"/>
              </a:rPr>
              <a:t>Stable  </a:t>
            </a:r>
            <a:r>
              <a:rPr lang="en-US" sz="3300" dirty="0" smtClean="0">
                <a:sym typeface="Wingdings" pitchFamily="2" charset="2"/>
              </a:rPr>
              <a:t>present and future selves can co-exist within a structured process</a:t>
            </a:r>
          </a:p>
          <a:p>
            <a:pPr lvl="1"/>
            <a:r>
              <a:rPr lang="en-US" sz="3300" dirty="0" smtClean="0">
                <a:sym typeface="Wingdings" pitchFamily="2" charset="2"/>
              </a:rPr>
              <a:t>A TMN bridges present and future by changing identity from a picture to a movie</a:t>
            </a:r>
          </a:p>
          <a:p>
            <a:r>
              <a:rPr lang="en-US" sz="3600" b="1" dirty="0" smtClean="0">
                <a:sym typeface="Wingdings" pitchFamily="2" charset="2"/>
              </a:rPr>
              <a:t>Intrinsic  </a:t>
            </a:r>
            <a:r>
              <a:rPr lang="en-US" sz="3300" dirty="0" smtClean="0">
                <a:sym typeface="Wingdings" pitchFamily="2" charset="2"/>
              </a:rPr>
              <a:t>A general understanding reassembles reality </a:t>
            </a:r>
          </a:p>
          <a:p>
            <a:pPr lvl="1"/>
            <a:r>
              <a:rPr lang="en-US" sz="3300" dirty="0" smtClean="0">
                <a:sym typeface="Wingdings" pitchFamily="2" charset="2"/>
              </a:rPr>
              <a:t>An internal reassembly sees the potential in situations rather than staying locked into one’s environment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CA" sz="3300" dirty="0" smtClean="0"/>
              <a:t>The ideal self </a:t>
            </a:r>
            <a:r>
              <a:rPr lang="en-CA" sz="3300" b="1" dirty="0" smtClean="0"/>
              <a:t>motivates</a:t>
            </a:r>
            <a:r>
              <a:rPr lang="en-CA" sz="3300" dirty="0" smtClean="0"/>
              <a:t> the actual self</a:t>
            </a:r>
          </a:p>
          <a:p>
            <a:pPr lvl="1"/>
            <a:r>
              <a:rPr lang="en-CA" sz="2900" dirty="0" smtClean="0"/>
              <a:t>The actual self is factual; ideal self is emotional</a:t>
            </a:r>
          </a:p>
          <a:p>
            <a:pPr lvl="1"/>
            <a:r>
              <a:rPr lang="en-CA" sz="2900" dirty="0" smtClean="0"/>
              <a:t>Migration &amp; mass media expand imagined communities </a:t>
            </a:r>
            <a:r>
              <a:rPr lang="en-CA" dirty="0" smtClean="0"/>
              <a:t>(</a:t>
            </a:r>
            <a:r>
              <a:rPr lang="en-CA" dirty="0" err="1" smtClean="0"/>
              <a:t>Kanno</a:t>
            </a:r>
            <a:r>
              <a:rPr lang="en-CA" dirty="0" smtClean="0"/>
              <a:t> and Norton, 2003)</a:t>
            </a:r>
          </a:p>
          <a:p>
            <a:r>
              <a:rPr lang="en-CA" sz="3300" dirty="0" smtClean="0"/>
              <a:t>The actual self </a:t>
            </a:r>
            <a:r>
              <a:rPr lang="en-CA" sz="3300" b="1" dirty="0" smtClean="0"/>
              <a:t>realizes</a:t>
            </a:r>
            <a:r>
              <a:rPr lang="en-CA" sz="3300" dirty="0" smtClean="0"/>
              <a:t> the ideal self </a:t>
            </a:r>
            <a:r>
              <a:rPr lang="en-CA" sz="2400" dirty="0" smtClean="0"/>
              <a:t>(</a:t>
            </a:r>
            <a:r>
              <a:rPr lang="en-CA" sz="2400" dirty="0" err="1" smtClean="0"/>
              <a:t>Dornyei</a:t>
            </a:r>
            <a:r>
              <a:rPr lang="en-CA" sz="2400" dirty="0" smtClean="0"/>
              <a:t>, 2009, p. 18)</a:t>
            </a:r>
          </a:p>
          <a:p>
            <a:pPr lvl="1"/>
            <a:r>
              <a:rPr lang="en-CA" dirty="0" smtClean="0"/>
              <a:t>Use facts to apply ideal self to specific situation</a:t>
            </a:r>
          </a:p>
          <a:p>
            <a:r>
              <a:rPr lang="en-CA" dirty="0" smtClean="0"/>
              <a:t>Taking the steps on the previous slide </a:t>
            </a:r>
            <a:r>
              <a:rPr lang="en-CA" b="1" dirty="0" smtClean="0"/>
              <a:t>transforms</a:t>
            </a:r>
            <a:r>
              <a:rPr lang="en-CA" dirty="0" smtClean="0"/>
              <a:t> the ought self</a:t>
            </a:r>
            <a:endParaRPr lang="en-CA" sz="2353" dirty="0" smtClean="0"/>
          </a:p>
          <a:p>
            <a:pPr lvl="1"/>
            <a:r>
              <a:rPr lang="en-CA" dirty="0" smtClean="0"/>
              <a:t>The actual self reassembles, the ideal self reassures.</a:t>
            </a:r>
          </a:p>
          <a:p>
            <a:pPr lvl="1"/>
            <a:r>
              <a:rPr lang="en-CA" dirty="0" err="1" smtClean="0"/>
              <a:t>Dornyei</a:t>
            </a:r>
            <a:r>
              <a:rPr lang="en-CA" dirty="0" smtClean="0"/>
              <a:t> (2009) cautions against violating the ought self.</a:t>
            </a:r>
          </a:p>
          <a:p>
            <a:pPr lvl="1"/>
            <a:r>
              <a:rPr lang="en-CA" dirty="0" smtClean="0"/>
              <a:t>MSM aims to integrate the MMNs of the ought self.</a:t>
            </a:r>
          </a:p>
          <a:p>
            <a:pPr lvl="1"/>
            <a:endParaRPr lang="en-CA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The ‘Ideal’ Possible Self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40000" contrast="9000"/>
          </a:blip>
          <a:srcRect/>
          <a:stretch>
            <a:fillRect/>
          </a:stretch>
        </p:blipFill>
        <p:spPr bwMode="auto">
          <a:xfrm>
            <a:off x="-914400" y="-381000"/>
            <a:ext cx="10922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52400"/>
            <a:ext cx="9324528" cy="1143000"/>
          </a:xfrm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Neurological Foundations of MSM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marL="971550" lvl="1" indent="-514350">
              <a:buAutoNum type="arabicParenR"/>
            </a:pPr>
            <a:r>
              <a:rPr lang="en-US" sz="3300" b="1" dirty="0" err="1" smtClean="0"/>
              <a:t>Stuss</a:t>
            </a:r>
            <a:r>
              <a:rPr lang="en-US" sz="3300" b="1" dirty="0" smtClean="0"/>
              <a:t> and Levine (2002) </a:t>
            </a:r>
            <a:r>
              <a:rPr lang="en-US" sz="2100" b="1" dirty="0" smtClean="0"/>
              <a:t>- this study compares </a:t>
            </a:r>
            <a:r>
              <a:rPr lang="en-US" sz="2100" b="1" dirty="0" err="1" smtClean="0"/>
              <a:t>dorsolateral</a:t>
            </a:r>
            <a:r>
              <a:rPr lang="en-US" sz="2100" b="1" dirty="0" smtClean="0"/>
              <a:t> frontal with the </a:t>
            </a:r>
            <a:r>
              <a:rPr lang="en-US" sz="2100" b="1" dirty="0" err="1" smtClean="0"/>
              <a:t>ventromedial</a:t>
            </a:r>
            <a:r>
              <a:rPr lang="en-US" sz="2100" b="1" dirty="0" smtClean="0"/>
              <a:t> frontal.</a:t>
            </a:r>
          </a:p>
          <a:p>
            <a:pPr marL="971550" lvl="1" indent="-514350">
              <a:buAutoNum type="arabicParenR"/>
            </a:pPr>
            <a:r>
              <a:rPr lang="en-US" sz="3200" b="1" dirty="0" smtClean="0"/>
              <a:t>Beer et al. (2003) </a:t>
            </a:r>
            <a:r>
              <a:rPr lang="en-US" sz="2000" b="1" dirty="0" smtClean="0"/>
              <a:t>– delineates how the </a:t>
            </a:r>
            <a:r>
              <a:rPr lang="en-US" sz="2000" b="1" dirty="0" err="1" smtClean="0"/>
              <a:t>orbitofrontal</a:t>
            </a:r>
            <a:r>
              <a:rPr lang="en-US" sz="2000" b="1" dirty="0" smtClean="0"/>
              <a:t> cortex connects emotions and identity</a:t>
            </a:r>
          </a:p>
          <a:p>
            <a:pPr marL="971550" lvl="1" indent="-514350">
              <a:buAutoNum type="arabicParenR"/>
            </a:pPr>
            <a:r>
              <a:rPr lang="en-US" sz="3200" b="1" dirty="0" err="1" smtClean="0"/>
              <a:t>Rameson</a:t>
            </a:r>
            <a:r>
              <a:rPr lang="en-US" sz="3200" b="1" dirty="0" smtClean="0"/>
              <a:t> and Lieberman (2007) </a:t>
            </a:r>
            <a:r>
              <a:rPr lang="en-US" sz="2000" b="1" dirty="0" smtClean="0"/>
              <a:t>– relates self image with medial frontal cortex</a:t>
            </a:r>
            <a:endParaRPr lang="en-US" sz="2100" b="1" dirty="0" smtClean="0"/>
          </a:p>
          <a:p>
            <a:pPr marL="971550" lvl="1" indent="-514350">
              <a:buAutoNum type="arabicParenR"/>
            </a:pPr>
            <a:r>
              <a:rPr lang="en-US" sz="3200" b="1" dirty="0" smtClean="0"/>
              <a:t>Rolls and </a:t>
            </a:r>
            <a:r>
              <a:rPr lang="en-US" sz="3200" b="1" dirty="0" err="1" smtClean="0"/>
              <a:t>Grabenhorst</a:t>
            </a:r>
            <a:r>
              <a:rPr lang="en-US" sz="3200" b="1" dirty="0" smtClean="0"/>
              <a:t> (2008) 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orbitofrontal</a:t>
            </a:r>
            <a:r>
              <a:rPr lang="en-US" sz="2000" b="1" dirty="0" smtClean="0"/>
              <a:t> cortex study which shows the difference between emotions and exhorter drive in terms of decision and reward.</a:t>
            </a:r>
          </a:p>
          <a:p>
            <a:pPr marL="971550" lvl="1" indent="-514350">
              <a:buAutoNum type="arabicParenR"/>
            </a:pPr>
            <a:r>
              <a:rPr lang="en-US" sz="3200" b="1" dirty="0" smtClean="0"/>
              <a:t>Chan et al. (2009)</a:t>
            </a:r>
            <a:r>
              <a:rPr lang="en-US" sz="2000" b="1" dirty="0" smtClean="0"/>
              <a:t> – illustrates the difference between  left and right temporal lobes</a:t>
            </a:r>
          </a:p>
          <a:p>
            <a:pPr marL="971550" lvl="1" indent="-514350">
              <a:buAutoNum type="arabicParenR"/>
            </a:pPr>
            <a:r>
              <a:rPr lang="en-US" sz="3200" b="1" dirty="0" err="1" smtClean="0"/>
              <a:t>Damasio</a:t>
            </a:r>
            <a:r>
              <a:rPr lang="en-US" sz="3200" b="1" dirty="0" smtClean="0"/>
              <a:t> (2006)</a:t>
            </a:r>
            <a:r>
              <a:rPr lang="en-US" sz="2000" b="1" dirty="0" smtClean="0"/>
              <a:t> - </a:t>
            </a:r>
            <a:r>
              <a:rPr lang="en-US" sz="2400" b="1" dirty="0" smtClean="0"/>
              <a:t>somatic marker hypothesis </a:t>
            </a:r>
            <a:r>
              <a:rPr lang="en-US" sz="2000" b="1" dirty="0" smtClean="0"/>
              <a:t>– Explains relationship between physical sensation, personality, emotion, and </a:t>
            </a:r>
            <a:r>
              <a:rPr lang="en-US" sz="2000" b="1" dirty="0" err="1" smtClean="0"/>
              <a:t>ventromedial</a:t>
            </a:r>
            <a:r>
              <a:rPr lang="en-US" sz="2000" b="1" dirty="0" smtClean="0"/>
              <a:t> frontal</a:t>
            </a:r>
          </a:p>
          <a:p>
            <a:pPr marL="971550" lvl="1" indent="-514350">
              <a:buFont typeface="Arial" pitchFamily="34" charset="0"/>
              <a:buAutoNum type="arabicParenR"/>
            </a:pPr>
            <a:r>
              <a:rPr lang="en-US" sz="3200" b="1" dirty="0" smtClean="0"/>
              <a:t>Cohen and Frank (2009)</a:t>
            </a:r>
            <a:r>
              <a:rPr lang="en-US" sz="2000" b="1" dirty="0" smtClean="0"/>
              <a:t> – summarizes the function of the basal ganglia</a:t>
            </a:r>
          </a:p>
          <a:p>
            <a:pPr marL="971550" lvl="1" indent="-514350">
              <a:buNone/>
            </a:pPr>
            <a:r>
              <a:rPr lang="en-US" sz="2000" dirty="0" smtClean="0"/>
              <a:t>  </a:t>
            </a:r>
          </a:p>
          <a:p>
            <a:pPr marL="971550" lvl="1" indent="-514350">
              <a:buNone/>
            </a:pPr>
            <a:endParaRPr lang="en-US" sz="3200" dirty="0" smtClean="0"/>
          </a:p>
          <a:p>
            <a:pPr marL="971550" lvl="1" indent="-514350">
              <a:buAutoNum type="arabicParenR"/>
            </a:pPr>
            <a:endParaRPr lang="en-US" sz="3600" dirty="0" smtClean="0"/>
          </a:p>
          <a:p>
            <a:pPr marL="971550" lvl="1" indent="-514350">
              <a:buAutoNum type="arabicParenR"/>
            </a:pPr>
            <a:endParaRPr lang="en-US" sz="3200" dirty="0" smtClean="0"/>
          </a:p>
          <a:p>
            <a:pPr marL="971550" lvl="1" indent="-514350">
              <a:buAutoNum type="arabicParenR"/>
            </a:pP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688632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2">
                    <a:lumMod val="90000"/>
                  </a:schemeClr>
                </a:solidFill>
              </a:rPr>
              <a:t>XIII. Third Culture Kids</a:t>
            </a:r>
            <a:endParaRPr lang="en-CA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40960" cy="47525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CA" sz="2400" b="1" dirty="0" smtClean="0"/>
              <a:t>Fragmented MNNs </a:t>
            </a:r>
            <a:r>
              <a:rPr lang="en-CA" sz="2000" b="1" i="1" dirty="0" smtClean="0"/>
              <a:t>(Pollock, 2009):</a:t>
            </a:r>
          </a:p>
          <a:p>
            <a:pPr lvl="1"/>
            <a:r>
              <a:rPr lang="en-CA" sz="2000" dirty="0" smtClean="0"/>
              <a:t>Identity questions, personal issues, personal commitment </a:t>
            </a:r>
          </a:p>
          <a:p>
            <a:r>
              <a:rPr lang="en-CA" sz="2400" b="1" dirty="0" smtClean="0"/>
              <a:t>A TMN first causes then minimizes anomie</a:t>
            </a:r>
          </a:p>
          <a:p>
            <a:pPr lvl="1"/>
            <a:r>
              <a:rPr lang="en-CA" sz="2000" dirty="0" smtClean="0"/>
              <a:t>A meta-theory like MSM can help in a more general way </a:t>
            </a:r>
            <a:endParaRPr lang="en-CA" sz="2400" dirty="0" smtClean="0"/>
          </a:p>
          <a:p>
            <a:r>
              <a:rPr lang="en-CA" sz="2400" b="1" dirty="0" smtClean="0"/>
              <a:t>A TMN can act as a ‘spacesuit’ to minimize feelings of anomie</a:t>
            </a:r>
          </a:p>
          <a:p>
            <a:pPr lvl="1"/>
            <a:r>
              <a:rPr lang="en-CA" sz="2000" dirty="0" smtClean="0"/>
              <a:t>The skilled expat has a spacesuit, the immigrant doesn’t</a:t>
            </a:r>
          </a:p>
          <a:p>
            <a:pPr lvl="1"/>
            <a:r>
              <a:rPr lang="en-CA" sz="2000" dirty="0" smtClean="0"/>
              <a:t>81% of TCKs earn at least Bachelor’s degrees  vs. 21%</a:t>
            </a:r>
            <a:r>
              <a:rPr lang="en-CA" sz="1600" dirty="0" smtClean="0"/>
              <a:t> (Cottrell &amp; </a:t>
            </a:r>
            <a:r>
              <a:rPr lang="en-CA" sz="1600" dirty="0" err="1" smtClean="0"/>
              <a:t>Unseem</a:t>
            </a:r>
            <a:r>
              <a:rPr lang="en-CA" sz="1600" dirty="0" smtClean="0"/>
              <a:t>, 1993)</a:t>
            </a:r>
          </a:p>
          <a:p>
            <a:r>
              <a:rPr lang="en-CA" sz="2400" b="1" dirty="0" smtClean="0"/>
              <a:t>Actual self is modified—larger world view </a:t>
            </a:r>
          </a:p>
          <a:p>
            <a:pPr lvl="1"/>
            <a:r>
              <a:rPr lang="en-CA" sz="2000" dirty="0" smtClean="0"/>
              <a:t>Adapt to different cultures</a:t>
            </a:r>
          </a:p>
          <a:p>
            <a:r>
              <a:rPr lang="en-CA" sz="2400" b="1" dirty="0" smtClean="0"/>
              <a:t>Ought self is transformed</a:t>
            </a:r>
          </a:p>
          <a:p>
            <a:pPr lvl="1"/>
            <a:r>
              <a:rPr lang="en-CA" sz="2000" dirty="0" smtClean="0"/>
              <a:t>Enjoy crossing cultures, </a:t>
            </a:r>
            <a:r>
              <a:rPr lang="en-CA" sz="2000" b="1" dirty="0" smtClean="0"/>
              <a:t>third</a:t>
            </a:r>
            <a:r>
              <a:rPr lang="en-CA" sz="2000" dirty="0" smtClean="0"/>
              <a:t> culture kids</a:t>
            </a:r>
          </a:p>
          <a:p>
            <a:pPr>
              <a:buNone/>
            </a:pPr>
            <a:endParaRPr lang="en-CA" sz="2400" dirty="0" smtClean="0"/>
          </a:p>
        </p:txBody>
      </p:sp>
      <p:pic>
        <p:nvPicPr>
          <p:cNvPr id="4" name="Picture 3" descr="768px-Astronaut-EVA.jpg"/>
          <p:cNvPicPr>
            <a:picLocks noChangeAspect="1"/>
          </p:cNvPicPr>
          <p:nvPr/>
        </p:nvPicPr>
        <p:blipFill>
          <a:blip r:embed="rId3" cstate="print"/>
          <a:srcRect b="28188"/>
          <a:stretch>
            <a:fillRect/>
          </a:stretch>
        </p:blipFill>
        <p:spPr>
          <a:xfrm>
            <a:off x="6096000" y="228600"/>
            <a:ext cx="2867499" cy="20882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Summary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sym typeface="Wingdings" pitchFamily="2" charset="2"/>
              </a:rPr>
              <a:t>- 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</a:rPr>
              <a:t>Key MSM Mechanisms 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Cognitive styles emphasize different aspects of learning.</a:t>
            </a:r>
          </a:p>
          <a:p>
            <a:r>
              <a:rPr lang="en-US" sz="2800" dirty="0" smtClean="0"/>
              <a:t>Cognitive modules function similarly in many different fields. </a:t>
            </a:r>
          </a:p>
          <a:p>
            <a:r>
              <a:rPr lang="en-US" sz="2800" dirty="0" smtClean="0"/>
              <a:t>Technical thought is a more rigorous but limited version of normal thought.</a:t>
            </a:r>
          </a:p>
          <a:p>
            <a:r>
              <a:rPr lang="en-US" sz="2800" dirty="0" smtClean="0"/>
              <a:t>The operation of mental networks form identity, culture and social interaction.</a:t>
            </a:r>
          </a:p>
          <a:p>
            <a:r>
              <a:rPr lang="en-US" sz="2800" dirty="0" smtClean="0"/>
              <a:t>Teacher and Mercy thought generate two different types of emotion.</a:t>
            </a:r>
          </a:p>
          <a:p>
            <a:r>
              <a:rPr lang="en-US" sz="2800" dirty="0" smtClean="0"/>
              <a:t>Factual processing must contend with emotional pressure. </a:t>
            </a:r>
          </a:p>
          <a:p>
            <a:r>
              <a:rPr lang="en-US" sz="2800" dirty="0" smtClean="0"/>
              <a:t>The interplay between TMN and MMN makes personal transformation possible.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5400" b="1" dirty="0" smtClean="0"/>
              <a:t>Some Applications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/>
              <a:buChar char="à"/>
            </a:pPr>
            <a:r>
              <a:rPr lang="en-CA" i="1" dirty="0" smtClean="0"/>
              <a:t>Include the language of MSM in your discussions</a:t>
            </a:r>
          </a:p>
          <a:p>
            <a:pPr>
              <a:buNone/>
            </a:pPr>
            <a:endParaRPr lang="en-CA" sz="1600" b="1" i="1" dirty="0" smtClean="0"/>
          </a:p>
          <a:p>
            <a:pPr>
              <a:buNone/>
            </a:pPr>
            <a:endParaRPr lang="en-CA" sz="1600" b="1" i="1" dirty="0" smtClean="0"/>
          </a:p>
          <a:p>
            <a:r>
              <a:rPr lang="en-CA" sz="3400" b="1" dirty="0" smtClean="0"/>
              <a:t>Problem 1: </a:t>
            </a:r>
            <a:r>
              <a:rPr lang="en-CA" sz="3400" dirty="0" smtClean="0"/>
              <a:t>You are teaching Korean children for a week of ESL classes. How do you modify your expectations and approach?   </a:t>
            </a:r>
          </a:p>
          <a:p>
            <a:pPr>
              <a:buNone/>
            </a:pPr>
            <a:endParaRPr lang="en-CA" sz="1100" dirty="0" smtClean="0"/>
          </a:p>
          <a:p>
            <a:r>
              <a:rPr lang="en-CA" sz="3400" b="1" dirty="0" smtClean="0"/>
              <a:t>Problem 2: </a:t>
            </a:r>
            <a:r>
              <a:rPr lang="en-CA" sz="3400" dirty="0" smtClean="0"/>
              <a:t>You are teaching a news media and debate class to  international students, half of which are mainland Chinese. How can cultural tensions be used facilitate learning EIL?</a:t>
            </a:r>
            <a:r>
              <a:rPr lang="en-CA" sz="3400" b="1" dirty="0" smtClean="0"/>
              <a:t> </a:t>
            </a:r>
          </a:p>
          <a:p>
            <a:pPr>
              <a:buNone/>
            </a:pPr>
            <a:endParaRPr lang="en-CA" sz="1100" b="1" dirty="0" smtClean="0"/>
          </a:p>
          <a:p>
            <a:r>
              <a:rPr lang="en-CA" sz="3400" b="1" dirty="0" smtClean="0"/>
              <a:t>Problem 3:</a:t>
            </a:r>
            <a:r>
              <a:rPr lang="en-CA" sz="3400" dirty="0" smtClean="0"/>
              <a:t> You are an administrator in a TESOL program.  Some participants are  questioning the efficacy of the program.  How can a knowledge of MSM help you address  the problem?</a:t>
            </a:r>
          </a:p>
          <a:p>
            <a:endParaRPr lang="en-CA" sz="1100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00" dirty="0" smtClean="0"/>
          </a:p>
          <a:p>
            <a:r>
              <a:rPr lang="en-CA" sz="6400" dirty="0" smtClean="0"/>
              <a:t>Acton, William (1979). </a:t>
            </a:r>
            <a:r>
              <a:rPr lang="en-CA" sz="6400" i="1" dirty="0" smtClean="0"/>
              <a:t>Second language learning and perception of difference in attitude.</a:t>
            </a:r>
            <a:r>
              <a:rPr lang="en-CA" sz="6400" dirty="0" smtClean="0"/>
              <a:t> Unpublished doctoral dissertation, University of Michigan.</a:t>
            </a:r>
            <a:endParaRPr lang="en-US" sz="6400" dirty="0" smtClean="0"/>
          </a:p>
          <a:p>
            <a:r>
              <a:rPr lang="en-US" sz="6400" dirty="0" smtClean="0"/>
              <a:t>Acton, William (1984). </a:t>
            </a:r>
            <a:r>
              <a:rPr lang="en-CA" sz="6400" dirty="0" smtClean="0"/>
              <a:t>Changing fossilized pronunciation. </a:t>
            </a:r>
            <a:r>
              <a:rPr lang="en-CA" sz="6400" i="1" dirty="0" smtClean="0"/>
              <a:t>TESOL Quarterly,</a:t>
            </a:r>
            <a:r>
              <a:rPr lang="en-CA" sz="6400" dirty="0" smtClean="0"/>
              <a:t> 18(1), 71-85.</a:t>
            </a:r>
            <a:endParaRPr lang="en-US" sz="6400" dirty="0" smtClean="0"/>
          </a:p>
          <a:p>
            <a:r>
              <a:rPr lang="en-US" sz="6400" dirty="0" err="1" smtClean="0"/>
              <a:t>Arundale</a:t>
            </a:r>
            <a:r>
              <a:rPr lang="en-US" sz="6400" dirty="0" smtClean="0"/>
              <a:t>, Robert B. (1999). An alternative model and ideology of communication for an alternative to politeness theory.  </a:t>
            </a:r>
            <a:r>
              <a:rPr lang="en-US" sz="6400" i="1" dirty="0" smtClean="0"/>
              <a:t>Pragmatics, </a:t>
            </a:r>
            <a:r>
              <a:rPr lang="en-US" sz="6400" dirty="0" smtClean="0"/>
              <a:t>9(1)</a:t>
            </a:r>
            <a:r>
              <a:rPr lang="en-US" sz="6400" i="1" dirty="0" smtClean="0"/>
              <a:t>, </a:t>
            </a:r>
            <a:r>
              <a:rPr lang="en-US" sz="6400" dirty="0" smtClean="0"/>
              <a:t>119-153.</a:t>
            </a:r>
          </a:p>
          <a:p>
            <a:r>
              <a:rPr lang="en-US" sz="6400" dirty="0" err="1" smtClean="0"/>
              <a:t>Arundale</a:t>
            </a:r>
            <a:r>
              <a:rPr lang="en-US" sz="6400" dirty="0" smtClean="0"/>
              <a:t>, Robert B. (2006). Face as relational and interactional: A communication framework for research on face, </a:t>
            </a:r>
            <a:r>
              <a:rPr lang="en-US" sz="6400" dirty="0" err="1" smtClean="0"/>
              <a:t>facework</a:t>
            </a:r>
            <a:r>
              <a:rPr lang="en-US" sz="6400" dirty="0" smtClean="0"/>
              <a:t> and politeness. </a:t>
            </a:r>
            <a:r>
              <a:rPr lang="en-US" sz="6400" i="1" dirty="0" smtClean="0"/>
              <a:t>Journal of Politeness Research, </a:t>
            </a:r>
            <a:r>
              <a:rPr lang="en-US" sz="6400" dirty="0" smtClean="0"/>
              <a:t>2, 193-216.</a:t>
            </a:r>
          </a:p>
          <a:p>
            <a:r>
              <a:rPr lang="en-US" sz="6400" dirty="0" smtClean="0"/>
              <a:t>Beer, Jennifer S. et al.(2003).  The regulatory function of self-conscious emotion: Insights from patients  with </a:t>
            </a:r>
            <a:r>
              <a:rPr lang="en-US" sz="6400" dirty="0" err="1" smtClean="0"/>
              <a:t>orbitofrontal</a:t>
            </a:r>
            <a:r>
              <a:rPr lang="en-US" sz="6400" dirty="0" smtClean="0"/>
              <a:t> damage. </a:t>
            </a:r>
            <a:r>
              <a:rPr lang="en-US" sz="6400" i="1" dirty="0" smtClean="0"/>
              <a:t>Journal of Personality and Social Psychology, </a:t>
            </a:r>
            <a:r>
              <a:rPr lang="en-US" sz="6400" dirty="0" smtClean="0"/>
              <a:t>85(4), 594–604. </a:t>
            </a:r>
          </a:p>
          <a:p>
            <a:r>
              <a:rPr lang="en-US" sz="6400" dirty="0" err="1" smtClean="0"/>
              <a:t>Belenky</a:t>
            </a:r>
            <a:r>
              <a:rPr lang="en-US" sz="6400" dirty="0" smtClean="0"/>
              <a:t>, M.F., </a:t>
            </a:r>
            <a:r>
              <a:rPr lang="en-US" sz="6400" dirty="0" err="1" smtClean="0"/>
              <a:t>Clinchy</a:t>
            </a:r>
            <a:r>
              <a:rPr lang="en-US" sz="6400" dirty="0" smtClean="0"/>
              <a:t>, B. M., Goldberger, N.R., </a:t>
            </a:r>
            <a:r>
              <a:rPr lang="en-US" sz="6400" dirty="0" err="1" smtClean="0"/>
              <a:t>Tarule</a:t>
            </a:r>
            <a:r>
              <a:rPr lang="en-US" sz="6400" dirty="0" smtClean="0"/>
              <a:t>, J.M. (1986). </a:t>
            </a:r>
            <a:r>
              <a:rPr lang="en-US" sz="6400" i="1" dirty="0" smtClean="0"/>
              <a:t>Women’s ways of knowing: The development of self voice and mind</a:t>
            </a:r>
            <a:r>
              <a:rPr lang="en-US" sz="6400" dirty="0" smtClean="0"/>
              <a:t>. New York: Basic Books Inc.   </a:t>
            </a:r>
            <a:r>
              <a:rPr lang="en-US" sz="6400" u="sng" dirty="0" smtClean="0">
                <a:hlinkClick r:id="rId3"/>
              </a:rPr>
              <a:t>http://collegestudentdeveltheory.blogspot.ca/2010/10/womens-ways-of-knowing-synopsis-by-e.html</a:t>
            </a:r>
            <a:endParaRPr lang="en-US" sz="6400" dirty="0" smtClean="0"/>
          </a:p>
          <a:p>
            <a:r>
              <a:rPr lang="en-US" sz="6400" dirty="0" smtClean="0"/>
              <a:t>Bloom, B.S. (1956).  </a:t>
            </a:r>
            <a:r>
              <a:rPr lang="en-US" sz="6400" i="1" dirty="0" smtClean="0"/>
              <a:t>Taxonomy of educational objectives</a:t>
            </a:r>
            <a:r>
              <a:rPr lang="en-US" sz="6400" dirty="0" smtClean="0"/>
              <a:t>.  Boston, MA: </a:t>
            </a:r>
            <a:r>
              <a:rPr lang="en-US" sz="6400" dirty="0" err="1" smtClean="0"/>
              <a:t>Allyn</a:t>
            </a:r>
            <a:r>
              <a:rPr lang="en-US" sz="6400" dirty="0" smtClean="0"/>
              <a:t> and Bacon.</a:t>
            </a:r>
          </a:p>
          <a:p>
            <a:r>
              <a:rPr lang="en-US" sz="6400" dirty="0" smtClean="0"/>
              <a:t>Briggs, </a:t>
            </a:r>
            <a:r>
              <a:rPr lang="en-US" sz="6400" dirty="0" err="1" smtClean="0"/>
              <a:t>Farran</a:t>
            </a:r>
            <a:r>
              <a:rPr lang="en-US" sz="6400" dirty="0" smtClean="0"/>
              <a:t> and </a:t>
            </a:r>
            <a:r>
              <a:rPr lang="en-US" sz="6400" dirty="0" err="1" smtClean="0"/>
              <a:t>Usrey</a:t>
            </a:r>
            <a:r>
              <a:rPr lang="en-US" sz="6400" dirty="0" smtClean="0"/>
              <a:t>, Martin W. (2008) Emerging views of </a:t>
            </a:r>
            <a:r>
              <a:rPr lang="en-US" sz="6400" dirty="0" err="1" smtClean="0"/>
              <a:t>corticothalamic</a:t>
            </a:r>
            <a:r>
              <a:rPr lang="en-US" sz="6400" dirty="0" smtClean="0"/>
              <a:t> function. </a:t>
            </a:r>
            <a:r>
              <a:rPr lang="en-US" sz="6400" i="1" dirty="0" smtClean="0"/>
              <a:t>Current Opinions in Neurobiology, </a:t>
            </a:r>
            <a:r>
              <a:rPr lang="en-US" sz="6400" dirty="0" smtClean="0"/>
              <a:t>18(4), 403–407.  doi:10.1016/j.conb.2008.09.002.</a:t>
            </a:r>
          </a:p>
          <a:p>
            <a:r>
              <a:rPr lang="en-US" sz="6400" dirty="0" smtClean="0"/>
              <a:t>Chan, Dennis et al.  (2009). The clinical profile of right temporal lobe atrophy.  </a:t>
            </a:r>
            <a:r>
              <a:rPr lang="en-US" sz="6400" i="1" dirty="0" smtClean="0"/>
              <a:t>BRAIN: a Journal of Neurology, </a:t>
            </a:r>
            <a:r>
              <a:rPr lang="en-US" sz="6400" dirty="0" smtClean="0"/>
              <a:t>132, 1287-1298.</a:t>
            </a:r>
          </a:p>
          <a:p>
            <a:r>
              <a:rPr lang="en-US" sz="6400" dirty="0" smtClean="0"/>
              <a:t>Chomsky, Noam. (1966). </a:t>
            </a:r>
            <a:r>
              <a:rPr lang="en-US" sz="6400" i="1" dirty="0" smtClean="0"/>
              <a:t>Topics in the Theory of Generative Grammar</a:t>
            </a:r>
            <a:r>
              <a:rPr lang="en-US" sz="6400" dirty="0" smtClean="0"/>
              <a:t>. The Hague, The Netherlands: Mouton and Co. </a:t>
            </a:r>
          </a:p>
          <a:p>
            <a:r>
              <a:rPr lang="en-US" sz="6400" dirty="0" smtClean="0"/>
              <a:t> Cohen, Michael X. and Frank, Michael J. (2009). </a:t>
            </a:r>
            <a:r>
              <a:rPr lang="en-US" sz="6400" dirty="0" err="1" smtClean="0"/>
              <a:t>Neurocomputational</a:t>
            </a:r>
            <a:r>
              <a:rPr lang="en-US" sz="6400" dirty="0" smtClean="0"/>
              <a:t> models of basal ganglia function in learning, memory and choice. </a:t>
            </a:r>
            <a:r>
              <a:rPr lang="en-US" sz="6400" i="1" dirty="0" err="1" smtClean="0"/>
              <a:t>Behavioural</a:t>
            </a:r>
            <a:r>
              <a:rPr lang="en-US" sz="6400" i="1" dirty="0" smtClean="0"/>
              <a:t> Brain Research</a:t>
            </a:r>
            <a:r>
              <a:rPr lang="en-US" sz="6400" dirty="0" smtClean="0"/>
              <a:t>, 199(1), 141–156. </a:t>
            </a:r>
          </a:p>
          <a:p>
            <a:r>
              <a:rPr lang="en-US" sz="6400" dirty="0" smtClean="0"/>
              <a:t>Cook, Vivian. </a:t>
            </a:r>
            <a:r>
              <a:rPr lang="en-US" sz="6400" i="1" dirty="0" err="1" smtClean="0"/>
              <a:t>Krashen’s</a:t>
            </a:r>
            <a:r>
              <a:rPr lang="en-US" sz="6400" i="1" dirty="0" smtClean="0"/>
              <a:t> Comprehension Hypothesis Model of L2 Learning.</a:t>
            </a:r>
            <a:r>
              <a:rPr lang="en-US" sz="6400" dirty="0" smtClean="0"/>
              <a:t>  Retrieved from </a:t>
            </a:r>
            <a:r>
              <a:rPr lang="en-US" sz="6400" u="sng" dirty="0" smtClean="0">
                <a:hlinkClick r:id="rId4"/>
              </a:rPr>
              <a:t>http://homepage.ntlworld.com/vivian.c/SLA/Krashen.htm</a:t>
            </a:r>
            <a:endParaRPr lang="en-US" sz="6400" dirty="0" smtClean="0"/>
          </a:p>
          <a:p>
            <a:endParaRPr lang="en-US" sz="6400" dirty="0" smtClean="0"/>
          </a:p>
          <a:p>
            <a:pPr>
              <a:buNone/>
            </a:pPr>
            <a:r>
              <a:rPr lang="en-US" sz="5600" dirty="0" smtClean="0"/>
              <a:t> </a:t>
            </a:r>
          </a:p>
          <a:p>
            <a:pPr>
              <a:buNone/>
            </a:pPr>
            <a:endParaRPr lang="en-US" sz="5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>
            <a:normAutofit fontScale="47500" lnSpcReduction="20000"/>
          </a:bodyPr>
          <a:lstStyle/>
          <a:p>
            <a:r>
              <a:rPr lang="en-CA" sz="3400" dirty="0" smtClean="0"/>
              <a:t>Cottrell,  A.B. and </a:t>
            </a:r>
            <a:r>
              <a:rPr lang="en-CA" sz="3400" dirty="0" err="1" smtClean="0"/>
              <a:t>Useem</a:t>
            </a:r>
            <a:r>
              <a:rPr lang="en-CA" sz="3400" dirty="0" smtClean="0"/>
              <a:t>, R.H. (1993). TCKs four times more likely to earn bachelor's degrees. </a:t>
            </a:r>
            <a:r>
              <a:rPr lang="en-CA" sz="3400" i="1" dirty="0" err="1" smtClean="0"/>
              <a:t>NewsLinks</a:t>
            </a:r>
            <a:r>
              <a:rPr lang="en-CA" sz="3400" i="1" dirty="0" smtClean="0"/>
              <a:t>-The Newspaper of International Schools Services, </a:t>
            </a:r>
            <a:r>
              <a:rPr lang="en-CA" sz="3400" dirty="0" smtClean="0"/>
              <a:t>7(5), Princeton, NJ.</a:t>
            </a:r>
          </a:p>
          <a:p>
            <a:r>
              <a:rPr lang="en-US" sz="3400" dirty="0" err="1" smtClean="0"/>
              <a:t>Culhane</a:t>
            </a:r>
            <a:r>
              <a:rPr lang="en-US" sz="3400" dirty="0" smtClean="0"/>
              <a:t>, S.F. (2004). An intercultural interaction model: Acculturation attitudes in second language  acquisition. </a:t>
            </a:r>
            <a:r>
              <a:rPr lang="en-US" sz="3400" i="1" dirty="0" smtClean="0"/>
              <a:t>Electronic Journal of Foreign Language Teaching, 1</a:t>
            </a:r>
            <a:r>
              <a:rPr lang="en-US" sz="3400" dirty="0" smtClean="0"/>
              <a:t>(1). Retrieved from </a:t>
            </a:r>
            <a:r>
              <a:rPr lang="en-US" sz="3400" u="sng" dirty="0" smtClean="0">
                <a:hlinkClick r:id="rId3"/>
              </a:rPr>
              <a:t>http://e-flt.nus.edu.sg/v1n12004/culhane.htm#3%20%20Acculturation%20attitudes</a:t>
            </a:r>
            <a:endParaRPr lang="en-US" sz="3400" dirty="0" smtClean="0"/>
          </a:p>
          <a:p>
            <a:r>
              <a:rPr lang="en-US" sz="3400" dirty="0" err="1" smtClean="0"/>
              <a:t>Damasio</a:t>
            </a:r>
            <a:r>
              <a:rPr lang="en-US" sz="3400" dirty="0" smtClean="0"/>
              <a:t>, Antonio.  </a:t>
            </a:r>
            <a:r>
              <a:rPr lang="en-US" sz="3400" i="1" dirty="0" err="1" smtClean="0"/>
              <a:t>Descarte’s</a:t>
            </a:r>
            <a:r>
              <a:rPr lang="en-US" sz="3400" i="1" dirty="0" smtClean="0"/>
              <a:t> Error.</a:t>
            </a:r>
            <a:r>
              <a:rPr lang="en-US" sz="3400" dirty="0" smtClean="0"/>
              <a:t> (1994, 2006). USA: Penguin Books, </a:t>
            </a:r>
            <a:r>
              <a:rPr lang="en-US" sz="3400" dirty="0" err="1" smtClean="0"/>
              <a:t>getAbsract</a:t>
            </a:r>
            <a:r>
              <a:rPr lang="en-US" sz="3400" dirty="0" smtClean="0"/>
              <a:t>.  </a:t>
            </a:r>
          </a:p>
          <a:p>
            <a:r>
              <a:rPr lang="en-US" sz="3400" dirty="0" err="1" smtClean="0"/>
              <a:t>Damasio</a:t>
            </a:r>
            <a:r>
              <a:rPr lang="en-US" sz="3400" dirty="0" smtClean="0"/>
              <a:t>, Antonio.  (1999). The </a:t>
            </a:r>
            <a:r>
              <a:rPr lang="en-US" sz="3400" i="1" dirty="0" smtClean="0"/>
              <a:t>Feeling of What Happens: Body and Emotion in the Making of Consciousness.</a:t>
            </a:r>
            <a:r>
              <a:rPr lang="en-US" sz="3400" dirty="0" smtClean="0"/>
              <a:t> London: Heinemann.</a:t>
            </a:r>
          </a:p>
          <a:p>
            <a:r>
              <a:rPr lang="en-US" sz="3400" dirty="0" smtClean="0"/>
              <a:t>Davies, </a:t>
            </a:r>
            <a:r>
              <a:rPr lang="en-US" sz="3400" dirty="0" err="1" smtClean="0"/>
              <a:t>Bethan</a:t>
            </a:r>
            <a:r>
              <a:rPr lang="en-US" sz="3400" dirty="0" smtClean="0"/>
              <a:t> L. (2000). Grice’s Cooperative Principle: getting the meaning across.  </a:t>
            </a:r>
            <a:r>
              <a:rPr lang="en-US" sz="3400" i="1" dirty="0" smtClean="0"/>
              <a:t>Leeds Working Papers in Linguistics, </a:t>
            </a:r>
            <a:r>
              <a:rPr lang="en-US" sz="3400" dirty="0" smtClean="0"/>
              <a:t>8, 1-26.</a:t>
            </a:r>
          </a:p>
          <a:p>
            <a:r>
              <a:rPr lang="en-US" sz="3400" dirty="0" smtClean="0"/>
              <a:t>Davies, </a:t>
            </a:r>
            <a:r>
              <a:rPr lang="en-US" sz="3400" dirty="0" err="1" smtClean="0"/>
              <a:t>Bethan</a:t>
            </a:r>
            <a:r>
              <a:rPr lang="en-US" sz="3400" dirty="0" smtClean="0"/>
              <a:t> L. (2007). Grice’s Cooperative Principle: Meaning and rationality. </a:t>
            </a:r>
            <a:r>
              <a:rPr lang="en-US" sz="3400" i="1" dirty="0" smtClean="0"/>
              <a:t>Journal of Pragmatics, </a:t>
            </a:r>
            <a:r>
              <a:rPr lang="en-US" sz="3400" dirty="0" smtClean="0"/>
              <a:t>39, 2308-2331.</a:t>
            </a:r>
          </a:p>
          <a:p>
            <a:r>
              <a:rPr lang="en-US" sz="3400" dirty="0" smtClean="0"/>
              <a:t>Davis, Wayne. (2007).  </a:t>
            </a:r>
            <a:r>
              <a:rPr lang="en-US" sz="3400" dirty="0" err="1" smtClean="0"/>
              <a:t>Implicature</a:t>
            </a:r>
            <a:r>
              <a:rPr lang="en-US" sz="3400" dirty="0" smtClean="0"/>
              <a:t>: Intention, convention, and principle in the failure of </a:t>
            </a:r>
            <a:r>
              <a:rPr lang="en-US" sz="3400" dirty="0" err="1" smtClean="0"/>
              <a:t>Gricean</a:t>
            </a:r>
            <a:r>
              <a:rPr lang="en-US" sz="3400" dirty="0" smtClean="0"/>
              <a:t> theory.</a:t>
            </a:r>
          </a:p>
          <a:p>
            <a:r>
              <a:rPr lang="en-CA" sz="3400" dirty="0" err="1" smtClean="0"/>
              <a:t>Dörnyei</a:t>
            </a:r>
            <a:r>
              <a:rPr lang="en-CA" sz="3400" dirty="0" smtClean="0"/>
              <a:t>, </a:t>
            </a:r>
            <a:r>
              <a:rPr lang="en-CA" sz="3400" dirty="0" err="1" smtClean="0"/>
              <a:t>Zoltán</a:t>
            </a:r>
            <a:r>
              <a:rPr lang="en-CA" sz="3400" dirty="0" smtClean="0"/>
              <a:t>. (2009). The L2 Motivational Self System. In </a:t>
            </a:r>
            <a:r>
              <a:rPr lang="en-CA" sz="3400" i="1" dirty="0" smtClean="0"/>
              <a:t>Motivation, Language Identity and the L2 Self. </a:t>
            </a:r>
            <a:r>
              <a:rPr lang="en-CA" sz="3400" dirty="0" smtClean="0"/>
              <a:t>Ed. </a:t>
            </a:r>
            <a:r>
              <a:rPr lang="en-CA" sz="3400" dirty="0" err="1" smtClean="0"/>
              <a:t>Zoltán</a:t>
            </a:r>
            <a:r>
              <a:rPr lang="en-CA" sz="3400" dirty="0" smtClean="0"/>
              <a:t> </a:t>
            </a:r>
            <a:r>
              <a:rPr lang="en-CA" sz="3400" dirty="0" err="1" smtClean="0"/>
              <a:t>Dörnyei</a:t>
            </a:r>
            <a:r>
              <a:rPr lang="en-CA" sz="3400" dirty="0" smtClean="0"/>
              <a:t> and </a:t>
            </a:r>
            <a:r>
              <a:rPr lang="en-CA" sz="3400" dirty="0" err="1" smtClean="0"/>
              <a:t>Ema</a:t>
            </a:r>
            <a:r>
              <a:rPr lang="en-CA" sz="3400" dirty="0" smtClean="0"/>
              <a:t> </a:t>
            </a:r>
            <a:r>
              <a:rPr lang="en-CA" sz="3400" dirty="0" err="1" smtClean="0"/>
              <a:t>Ushioda</a:t>
            </a:r>
            <a:r>
              <a:rPr lang="en-CA" sz="3400" dirty="0" smtClean="0"/>
              <a:t>. Bristol, UK: Multilingual Matters. 9-42.</a:t>
            </a:r>
            <a:endParaRPr lang="en-US" sz="3400" dirty="0" smtClean="0"/>
          </a:p>
          <a:p>
            <a:r>
              <a:rPr lang="en-US" sz="3400" dirty="0" smtClean="0"/>
              <a:t>Ellis, Nick C. (1998). </a:t>
            </a:r>
            <a:r>
              <a:rPr lang="en-US" sz="3400" dirty="0" err="1" smtClean="0"/>
              <a:t>Emergentism</a:t>
            </a:r>
            <a:r>
              <a:rPr lang="en-US" sz="3400" dirty="0" smtClean="0"/>
              <a:t>, connectionism and language learning. </a:t>
            </a:r>
            <a:r>
              <a:rPr lang="en-US" sz="3400" i="1" dirty="0" smtClean="0"/>
              <a:t>Language Learning </a:t>
            </a:r>
            <a:r>
              <a:rPr lang="en-US" sz="3400" dirty="0" smtClean="0"/>
              <a:t>48(4), 631–664.</a:t>
            </a:r>
          </a:p>
          <a:p>
            <a:r>
              <a:rPr lang="en-US" sz="3400" dirty="0" smtClean="0"/>
              <a:t>Friesen, Lane. (1986). </a:t>
            </a:r>
            <a:r>
              <a:rPr lang="en-US" sz="3400" i="1" dirty="0" smtClean="0"/>
              <a:t>Cognitive Styles in History: Perceiver and Mercy</a:t>
            </a:r>
            <a:r>
              <a:rPr lang="en-US" sz="3400" dirty="0" smtClean="0"/>
              <a:t>, first ed. Lane Friesen, Inc. </a:t>
            </a:r>
          </a:p>
          <a:p>
            <a:r>
              <a:rPr lang="en-US" sz="3400" dirty="0" smtClean="0"/>
              <a:t>Friesen, Lane. (1986). </a:t>
            </a:r>
            <a:r>
              <a:rPr lang="en-US" sz="3400" i="1" dirty="0" smtClean="0"/>
              <a:t>Cognitive Styles in History: Contributor and Server</a:t>
            </a:r>
            <a:r>
              <a:rPr lang="en-US" sz="3400" dirty="0" smtClean="0"/>
              <a:t>, first ed. Lane Friesen, Inc. </a:t>
            </a:r>
          </a:p>
          <a:p>
            <a:r>
              <a:rPr lang="en-US" dirty="0" smtClean="0"/>
              <a:t>Friesen, </a:t>
            </a:r>
            <a:r>
              <a:rPr lang="en-US" dirty="0" err="1" smtClean="0"/>
              <a:t>Lorin</a:t>
            </a:r>
            <a:r>
              <a:rPr lang="en-US" dirty="0" smtClean="0"/>
              <a:t>. (2012). </a:t>
            </a:r>
            <a:r>
              <a:rPr lang="en-US" i="1" dirty="0" smtClean="0"/>
              <a:t>God, Theology, and Cognitive Modules: A General Theory of Human Thought.</a:t>
            </a:r>
            <a:r>
              <a:rPr lang="en-US" dirty="0" smtClean="0"/>
              <a:t>  Abbotsford, BC:  </a:t>
            </a:r>
            <a:r>
              <a:rPr lang="en-US" dirty="0" err="1" smtClean="0"/>
              <a:t>Lorin</a:t>
            </a:r>
            <a:r>
              <a:rPr lang="en-US" dirty="0" smtClean="0"/>
              <a:t> Friesen.</a:t>
            </a:r>
          </a:p>
          <a:p>
            <a:r>
              <a:rPr lang="en-US" dirty="0" smtClean="0"/>
              <a:t>Gardner, R.C. (2007). Motivation and Second Language Acquisition. University of Western Ontario. </a:t>
            </a:r>
            <a:r>
              <a:rPr lang="en-US" i="1" dirty="0" err="1" smtClean="0"/>
              <a:t>Porta</a:t>
            </a:r>
            <a:r>
              <a:rPr lang="en-US" i="1" dirty="0" smtClean="0"/>
              <a:t> </a:t>
            </a:r>
            <a:r>
              <a:rPr lang="en-US" i="1" dirty="0" err="1" smtClean="0"/>
              <a:t>Linguarum</a:t>
            </a:r>
            <a:r>
              <a:rPr lang="en-US" i="1" dirty="0" smtClean="0"/>
              <a:t>, </a:t>
            </a:r>
            <a:r>
              <a:rPr lang="en-US" dirty="0" smtClean="0"/>
              <a:t>8, 9-20.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92688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en-US" sz="1600" dirty="0" smtClean="0"/>
              <a:t>Greenberg, Joseph H. (1975). Research on Language Universals. </a:t>
            </a:r>
            <a:r>
              <a:rPr lang="en-US" sz="1600" i="1" dirty="0" smtClean="0"/>
              <a:t>Annual Review of Anthropology, </a:t>
            </a:r>
            <a:r>
              <a:rPr lang="en-US" sz="1600" dirty="0" smtClean="0"/>
              <a:t>4, 75-94.</a:t>
            </a:r>
          </a:p>
          <a:p>
            <a:pPr>
              <a:lnSpc>
                <a:spcPts val="1600"/>
              </a:lnSpc>
            </a:pPr>
            <a:r>
              <a:rPr lang="en-US" sz="1600" dirty="0" smtClean="0"/>
              <a:t>Grice, Paul. (1989). </a:t>
            </a:r>
            <a:r>
              <a:rPr lang="en-US" sz="1600" i="1" dirty="0" smtClean="0"/>
              <a:t>Studies in the Way of Words</a:t>
            </a:r>
            <a:r>
              <a:rPr lang="en-US" sz="1600" dirty="0" smtClean="0"/>
              <a:t>. Harvard, USA: Harvard UP.  Chapter 2: Logic and Conversation.  	</a:t>
            </a:r>
          </a:p>
          <a:p>
            <a:pPr>
              <a:lnSpc>
                <a:spcPts val="1600"/>
              </a:lnSpc>
            </a:pPr>
            <a:r>
              <a:rPr lang="en-US" sz="1600" dirty="0" smtClean="0"/>
              <a:t>Gregg, Kevin R. (2003) The state of </a:t>
            </a:r>
            <a:r>
              <a:rPr lang="en-US" sz="1600" dirty="0" err="1" smtClean="0"/>
              <a:t>emergentism</a:t>
            </a:r>
            <a:r>
              <a:rPr lang="en-US" sz="1600" dirty="0" smtClean="0"/>
              <a:t> in second language acquisition. </a:t>
            </a:r>
            <a:r>
              <a:rPr lang="en-US" sz="1600" i="1" dirty="0" smtClean="0"/>
              <a:t>Second Language Research, </a:t>
            </a:r>
            <a:r>
              <a:rPr lang="en-US" sz="1600" dirty="0" smtClean="0"/>
              <a:t>19(2), 95-128.</a:t>
            </a:r>
            <a:r>
              <a:rPr lang="en-US" sz="1600" i="1" dirty="0" smtClean="0"/>
              <a:t> </a:t>
            </a:r>
            <a:endParaRPr lang="en-US" sz="1600" dirty="0" smtClean="0"/>
          </a:p>
          <a:p>
            <a:pPr>
              <a:lnSpc>
                <a:spcPts val="1600"/>
              </a:lnSpc>
            </a:pPr>
            <a:r>
              <a:rPr lang="en-US" sz="1600" dirty="0" smtClean="0"/>
              <a:t>Gregg, Kevin R. (2006). Taking a social turn for the worse: the language socialization paradigm for second language acquisition. </a:t>
            </a:r>
            <a:r>
              <a:rPr lang="en-US" sz="1600" i="1" dirty="0" smtClean="0"/>
              <a:t>Second Language Research</a:t>
            </a:r>
            <a:r>
              <a:rPr lang="en-US" sz="1600" dirty="0" smtClean="0"/>
              <a:t> 22(4), 413–442.</a:t>
            </a:r>
          </a:p>
          <a:p>
            <a:pPr>
              <a:lnSpc>
                <a:spcPts val="1600"/>
              </a:lnSpc>
            </a:pPr>
            <a:r>
              <a:rPr lang="en-US" sz="1600" dirty="0" err="1" smtClean="0"/>
              <a:t>Habermas</a:t>
            </a:r>
            <a:r>
              <a:rPr lang="en-US" sz="1600" dirty="0" smtClean="0"/>
              <a:t>, </a:t>
            </a:r>
            <a:r>
              <a:rPr lang="en-US" sz="1600" dirty="0" err="1" smtClean="0"/>
              <a:t>Jürgen</a:t>
            </a:r>
            <a:r>
              <a:rPr lang="en-US" sz="1600" dirty="0" smtClean="0"/>
              <a:t>. (1991). </a:t>
            </a:r>
            <a:r>
              <a:rPr lang="en-US" sz="1600" i="1" dirty="0" smtClean="0"/>
              <a:t>The Structural Transformation of the Public Sphere: An Inquiry into the Category of </a:t>
            </a:r>
            <a:r>
              <a:rPr lang="en-US" sz="1600" i="1" dirty="0" err="1" smtClean="0"/>
              <a:t>Bourgeios</a:t>
            </a:r>
            <a:r>
              <a:rPr lang="en-US" sz="1600" i="1" dirty="0" smtClean="0"/>
              <a:t> Society</a:t>
            </a:r>
            <a:r>
              <a:rPr lang="en-US" sz="1600" dirty="0" smtClean="0"/>
              <a:t>.  Cambridge, MA: MIT Press.</a:t>
            </a:r>
          </a:p>
          <a:p>
            <a:pPr>
              <a:lnSpc>
                <a:spcPts val="1600"/>
              </a:lnSpc>
            </a:pPr>
            <a:r>
              <a:rPr lang="en-US" sz="1600" dirty="0" err="1" smtClean="0"/>
              <a:t>Hakansson</a:t>
            </a:r>
            <a:r>
              <a:rPr lang="en-US" sz="1600" dirty="0" smtClean="0"/>
              <a:t>, Gisela; </a:t>
            </a:r>
            <a:r>
              <a:rPr lang="en-US" sz="1600" dirty="0" err="1" smtClean="0"/>
              <a:t>Pienemann</a:t>
            </a:r>
            <a:r>
              <a:rPr lang="en-US" sz="1600" dirty="0" smtClean="0"/>
              <a:t>, Manfred; </a:t>
            </a:r>
            <a:r>
              <a:rPr lang="en-US" sz="1600" dirty="0" err="1" smtClean="0"/>
              <a:t>Sayelhi</a:t>
            </a:r>
            <a:r>
              <a:rPr lang="en-US" sz="1600" dirty="0" smtClean="0"/>
              <a:t>, Susan. (2002) Transfer and typological proximity in the context of second language processing. </a:t>
            </a:r>
            <a:r>
              <a:rPr lang="en-US" sz="1600" i="1" dirty="0" smtClean="0"/>
              <a:t>Second Language Research, </a:t>
            </a:r>
            <a:r>
              <a:rPr lang="en-US" sz="1600" dirty="0" smtClean="0"/>
              <a:t>18(3)</a:t>
            </a:r>
            <a:r>
              <a:rPr lang="en-US" sz="1600" i="1" dirty="0" smtClean="0"/>
              <a:t>,</a:t>
            </a:r>
            <a:r>
              <a:rPr lang="en-US" sz="1600" dirty="0" smtClean="0"/>
              <a:t> 250-273.</a:t>
            </a:r>
          </a:p>
          <a:p>
            <a:pPr>
              <a:lnSpc>
                <a:spcPts val="1600"/>
              </a:lnSpc>
            </a:pPr>
            <a:r>
              <a:rPr lang="en-US" sz="1600" dirty="0" smtClean="0"/>
              <a:t>Higgins, Tory E. (1987). Self-discrepancy: A theory relating to self and affect. </a:t>
            </a:r>
            <a:r>
              <a:rPr lang="en-US" sz="1600" i="1" dirty="0" smtClean="0"/>
              <a:t>Psychological Review,</a:t>
            </a:r>
            <a:r>
              <a:rPr lang="en-US" sz="1600" dirty="0" smtClean="0"/>
              <a:t> 94(3), 319-340. </a:t>
            </a:r>
          </a:p>
          <a:p>
            <a:pPr>
              <a:lnSpc>
                <a:spcPts val="1600"/>
              </a:lnSpc>
            </a:pPr>
            <a:r>
              <a:rPr lang="en-US" sz="1600" dirty="0" err="1" smtClean="0"/>
              <a:t>Jackendoff</a:t>
            </a:r>
            <a:r>
              <a:rPr lang="en-US" sz="1600" dirty="0" smtClean="0"/>
              <a:t>, Ray. (2002).  </a:t>
            </a:r>
            <a:r>
              <a:rPr lang="en-US" sz="1600" i="1" dirty="0" smtClean="0"/>
              <a:t>Foundations of Language: Brain, Meaning, Grammar, Evolution.</a:t>
            </a:r>
            <a:r>
              <a:rPr lang="en-US" sz="1600" dirty="0" smtClean="0"/>
              <a:t>  New York:  Oxford UP.</a:t>
            </a:r>
          </a:p>
          <a:p>
            <a:pPr>
              <a:lnSpc>
                <a:spcPts val="1600"/>
              </a:lnSpc>
            </a:pPr>
            <a:r>
              <a:rPr lang="en-US" sz="1600" dirty="0" err="1" smtClean="0"/>
              <a:t>Kanno</a:t>
            </a:r>
            <a:r>
              <a:rPr lang="en-US" sz="1600" dirty="0" smtClean="0"/>
              <a:t>, Yasuko and Norton, Bonny. (2003). Imagined communities and educational possibilities: Introduction.  </a:t>
            </a:r>
            <a:r>
              <a:rPr lang="en-US" sz="1600" i="1" dirty="0" smtClean="0"/>
              <a:t>Journal of Language, Identity and Education, </a:t>
            </a:r>
            <a:r>
              <a:rPr lang="en-US" sz="1600" dirty="0" smtClean="0"/>
              <a:t>2(4), 241-249.</a:t>
            </a:r>
          </a:p>
          <a:p>
            <a:pPr>
              <a:lnSpc>
                <a:spcPts val="1600"/>
              </a:lnSpc>
            </a:pPr>
            <a:r>
              <a:rPr lang="en-US" sz="1600" dirty="0" err="1" smtClean="0"/>
              <a:t>Krashen</a:t>
            </a:r>
            <a:r>
              <a:rPr lang="en-US" sz="1600" dirty="0" smtClean="0"/>
              <a:t>, Stephen. (1982). </a:t>
            </a:r>
            <a:r>
              <a:rPr lang="en-US" sz="1600" i="1" dirty="0" smtClean="0"/>
              <a:t>Principles and Practice in Second Language Acquisition.</a:t>
            </a:r>
            <a:r>
              <a:rPr lang="en-US" sz="1600" dirty="0" smtClean="0"/>
              <a:t>  University of Southern California. </a:t>
            </a:r>
          </a:p>
          <a:p>
            <a:pPr>
              <a:lnSpc>
                <a:spcPts val="1600"/>
              </a:lnSpc>
            </a:pPr>
            <a:r>
              <a:rPr lang="en-US" sz="1600" dirty="0" smtClean="0"/>
              <a:t>Kubota, </a:t>
            </a:r>
            <a:r>
              <a:rPr lang="en-US" sz="1600" dirty="0" err="1" smtClean="0"/>
              <a:t>Ryoko</a:t>
            </a:r>
            <a:r>
              <a:rPr lang="en-US" sz="1600" dirty="0" smtClean="0"/>
              <a:t>. (1999). Japanese culture constructed by discourses: Implications for applied linguistics research and ELT.  </a:t>
            </a:r>
            <a:r>
              <a:rPr lang="en-US" sz="1600" i="1" dirty="0" smtClean="0"/>
              <a:t>TESOL Quarterly, </a:t>
            </a:r>
            <a:r>
              <a:rPr lang="en-US" sz="1600" dirty="0" smtClean="0"/>
              <a:t>43(1), 9-35. </a:t>
            </a:r>
          </a:p>
          <a:p>
            <a:pPr>
              <a:lnSpc>
                <a:spcPts val="1600"/>
              </a:lnSpc>
            </a:pPr>
            <a:r>
              <a:rPr lang="en-US" sz="1600" dirty="0" smtClean="0"/>
              <a:t>Kuhn, Thomas S. (1962).  </a:t>
            </a:r>
            <a:r>
              <a:rPr lang="en-US" sz="1600" i="1" dirty="0" smtClean="0"/>
              <a:t>The Structure of Scientific Revolutions</a:t>
            </a:r>
            <a:r>
              <a:rPr lang="en-US" sz="1600" dirty="0" smtClean="0"/>
              <a:t>. Chicago UP, 1962, 1970, 1996.</a:t>
            </a:r>
          </a:p>
          <a:p>
            <a:pPr>
              <a:lnSpc>
                <a:spcPts val="1600"/>
              </a:lnSpc>
            </a:pPr>
            <a:r>
              <a:rPr lang="en-US" sz="1600" dirty="0" err="1" smtClean="0"/>
              <a:t>Lakoff</a:t>
            </a:r>
            <a:r>
              <a:rPr lang="en-US" sz="1600" dirty="0" smtClean="0"/>
              <a:t>, George and  Johnson, Mark. (1980). The metaphorical structure of the human conceptual system.  </a:t>
            </a:r>
            <a:r>
              <a:rPr lang="en-US" sz="1600" i="1" dirty="0" smtClean="0"/>
              <a:t>Cognitive Science, </a:t>
            </a:r>
            <a:r>
              <a:rPr lang="en-US" sz="1600" dirty="0" smtClean="0"/>
              <a:t>4, 195-208.</a:t>
            </a:r>
          </a:p>
          <a:p>
            <a:pPr>
              <a:lnSpc>
                <a:spcPts val="1600"/>
              </a:lnSpc>
            </a:pPr>
            <a:endParaRPr lang="en-US" sz="1400" dirty="0" smtClean="0"/>
          </a:p>
          <a:p>
            <a:pPr>
              <a:lnSpc>
                <a:spcPts val="1600"/>
              </a:lnSpc>
            </a:pPr>
            <a:endParaRPr lang="en-US" sz="1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err="1" smtClean="0"/>
              <a:t>Leudar</a:t>
            </a:r>
            <a:r>
              <a:rPr lang="en-US" sz="2900" dirty="0" smtClean="0"/>
              <a:t>, Ivan; </a:t>
            </a:r>
            <a:r>
              <a:rPr lang="en-US" sz="2900" dirty="0" err="1" smtClean="0"/>
              <a:t>Costall</a:t>
            </a:r>
            <a:r>
              <a:rPr lang="en-US" sz="2900" dirty="0" smtClean="0"/>
              <a:t>, Allan; Francis, Dave. (2004)  Theory of mind: A critical assessment. </a:t>
            </a:r>
            <a:r>
              <a:rPr lang="en-US" sz="2900" i="1" dirty="0" smtClean="0"/>
              <a:t>Theory and  Psychology, </a:t>
            </a:r>
            <a:r>
              <a:rPr lang="en-US" sz="2900" dirty="0" smtClean="0"/>
              <a:t>14, 571.	</a:t>
            </a:r>
          </a:p>
          <a:p>
            <a:r>
              <a:rPr lang="en-US" sz="2900" dirty="0" smtClean="0"/>
              <a:t>Leslie, Alan M. (1987).  Pretense and representation: The origins of “Theory of Mind”.  </a:t>
            </a:r>
            <a:r>
              <a:rPr lang="en-US" sz="2900" i="1" dirty="0" smtClean="0"/>
              <a:t>Psychological  Review, </a:t>
            </a:r>
            <a:r>
              <a:rPr lang="en-US" sz="2900" dirty="0" smtClean="0"/>
              <a:t>94(4), 412-426.</a:t>
            </a:r>
          </a:p>
          <a:p>
            <a:r>
              <a:rPr lang="en-US" sz="2900" dirty="0" err="1" smtClean="0"/>
              <a:t>Lightbown</a:t>
            </a:r>
            <a:r>
              <a:rPr lang="en-US" sz="2900" dirty="0" smtClean="0"/>
              <a:t>, Patsy M. and </a:t>
            </a:r>
            <a:r>
              <a:rPr lang="en-US" sz="2900" dirty="0" err="1" smtClean="0"/>
              <a:t>Spada</a:t>
            </a:r>
            <a:r>
              <a:rPr lang="en-US" sz="2900" dirty="0" smtClean="0"/>
              <a:t>, Nina. (2006). </a:t>
            </a:r>
            <a:r>
              <a:rPr lang="en-US" sz="2900" i="1" dirty="0" smtClean="0"/>
              <a:t>How Languages are Learned</a:t>
            </a:r>
            <a:r>
              <a:rPr lang="en-US" sz="2900" dirty="0" smtClean="0"/>
              <a:t>, 3</a:t>
            </a:r>
            <a:r>
              <a:rPr lang="en-US" sz="2900" baseline="30000" dirty="0" smtClean="0"/>
              <a:t>rd</a:t>
            </a:r>
            <a:r>
              <a:rPr lang="en-US" sz="2900" dirty="0" smtClean="0"/>
              <a:t> ed. Oxford: Oxford UP. </a:t>
            </a:r>
          </a:p>
          <a:p>
            <a:r>
              <a:rPr lang="en-US" sz="2900" dirty="0" err="1" smtClean="0"/>
              <a:t>Lindblom</a:t>
            </a:r>
            <a:r>
              <a:rPr lang="en-US" sz="2900" dirty="0" smtClean="0"/>
              <a:t>, Kenneth.  (2001). Cooperating with Grice: A cross-disciplinary meta-perspective on uses of Grice’s cooperative principle.  </a:t>
            </a:r>
            <a:r>
              <a:rPr lang="en-US" sz="2900" i="1" dirty="0" smtClean="0"/>
              <a:t>Journal of Pragmatics, </a:t>
            </a:r>
            <a:r>
              <a:rPr lang="en-US" sz="2900" dirty="0" smtClean="0"/>
              <a:t>33, 1601-1623.</a:t>
            </a:r>
          </a:p>
          <a:p>
            <a:r>
              <a:rPr lang="en-US" sz="2800" dirty="0" err="1" smtClean="0"/>
              <a:t>Nisbett</a:t>
            </a:r>
            <a:r>
              <a:rPr lang="en-US" sz="2800" dirty="0" smtClean="0"/>
              <a:t>, Richard E.; </a:t>
            </a:r>
            <a:r>
              <a:rPr lang="en-US" sz="2800" dirty="0" err="1" smtClean="0"/>
              <a:t>Choi</a:t>
            </a:r>
            <a:r>
              <a:rPr lang="en-US" sz="2800" dirty="0" smtClean="0"/>
              <a:t>, </a:t>
            </a:r>
            <a:r>
              <a:rPr lang="en-US" sz="2800" dirty="0" err="1" smtClean="0"/>
              <a:t>Incheol</a:t>
            </a:r>
            <a:r>
              <a:rPr lang="en-US" sz="2800" dirty="0" smtClean="0"/>
              <a:t>; </a:t>
            </a:r>
            <a:r>
              <a:rPr lang="en-US" sz="2800" dirty="0" err="1" smtClean="0"/>
              <a:t>Peng</a:t>
            </a:r>
            <a:r>
              <a:rPr lang="en-US" sz="2800" dirty="0" smtClean="0"/>
              <a:t>, </a:t>
            </a:r>
            <a:r>
              <a:rPr lang="en-US" sz="2800" dirty="0" err="1" smtClean="0"/>
              <a:t>Kaiping</a:t>
            </a:r>
            <a:r>
              <a:rPr lang="en-US" sz="2800" dirty="0" smtClean="0"/>
              <a:t>; </a:t>
            </a:r>
            <a:r>
              <a:rPr lang="en-US" sz="2800" dirty="0" err="1" smtClean="0"/>
              <a:t>Norenzaya</a:t>
            </a:r>
            <a:r>
              <a:rPr lang="en-US" sz="2800" dirty="0" smtClean="0"/>
              <a:t>, </a:t>
            </a:r>
            <a:r>
              <a:rPr lang="en-US" sz="2800" dirty="0" err="1" smtClean="0"/>
              <a:t>Ara</a:t>
            </a:r>
            <a:r>
              <a:rPr lang="en-US" sz="2800" dirty="0" smtClean="0"/>
              <a:t>. (2001). Culture and systems of thought: Holistic versus analytic cognition.  </a:t>
            </a:r>
            <a:r>
              <a:rPr lang="en-US" sz="2800" i="1" dirty="0" smtClean="0"/>
              <a:t>Psychological Review, </a:t>
            </a:r>
            <a:r>
              <a:rPr lang="en-US" sz="2800" dirty="0" smtClean="0"/>
              <a:t>108(2), 291-310. </a:t>
            </a:r>
          </a:p>
          <a:p>
            <a:r>
              <a:rPr lang="en-US" sz="2800" dirty="0" smtClean="0"/>
              <a:t>Norton, Bonny. (1997). Language, identity and ownership of English. </a:t>
            </a:r>
            <a:r>
              <a:rPr lang="en-US" sz="2800" i="1" dirty="0" smtClean="0"/>
              <a:t>TESOL Quarterly, </a:t>
            </a:r>
            <a:r>
              <a:rPr lang="en-US" sz="2800" dirty="0" smtClean="0"/>
              <a:t>31(3), 409-429.</a:t>
            </a:r>
          </a:p>
          <a:p>
            <a:r>
              <a:rPr lang="en-US" sz="2800" dirty="0" smtClean="0"/>
              <a:t>Norton, Bonny. (2000) </a:t>
            </a:r>
            <a:r>
              <a:rPr lang="en-US" sz="2800" i="1" dirty="0" smtClean="0"/>
              <a:t>Identity and Language Learning: Identity, Gender Ethnicity and Educational Change.</a:t>
            </a:r>
            <a:r>
              <a:rPr lang="en-US" sz="2800" dirty="0" smtClean="0"/>
              <a:t> Language in Social Life Series.  Ed. Christopher N. </a:t>
            </a:r>
            <a:r>
              <a:rPr lang="en-US" sz="2800" dirty="0" err="1" smtClean="0"/>
              <a:t>Candlin</a:t>
            </a:r>
            <a:r>
              <a:rPr lang="en-US" sz="2800" dirty="0" smtClean="0"/>
              <a:t>.  Harlow, England: Longman Pearson Education.</a:t>
            </a:r>
          </a:p>
          <a:p>
            <a:r>
              <a:rPr lang="en-US" sz="2800" dirty="0" smtClean="0"/>
              <a:t>Norton Pierce, Bonny.  (1995). Social Identity, Investment and Language Learning.</a:t>
            </a:r>
            <a:r>
              <a:rPr lang="en-US" sz="2800" b="1" dirty="0" smtClean="0"/>
              <a:t> </a:t>
            </a:r>
            <a:r>
              <a:rPr lang="en-US" sz="2800" i="1" dirty="0" smtClean="0"/>
              <a:t>TESOL Quarterly</a:t>
            </a:r>
            <a:r>
              <a:rPr lang="en-US" sz="2800" dirty="0" smtClean="0"/>
              <a:t>, 29(1), 9-31.</a:t>
            </a:r>
          </a:p>
          <a:p>
            <a:r>
              <a:rPr lang="en-US" sz="2800" dirty="0" err="1" smtClean="0"/>
              <a:t>Norenzaya</a:t>
            </a:r>
            <a:r>
              <a:rPr lang="en-US" sz="2800" dirty="0" smtClean="0"/>
              <a:t>, </a:t>
            </a:r>
            <a:r>
              <a:rPr lang="en-US" sz="2800" dirty="0" err="1" smtClean="0"/>
              <a:t>Ara</a:t>
            </a:r>
            <a:r>
              <a:rPr lang="en-US" sz="2800" dirty="0" smtClean="0"/>
              <a:t> and Heine, Steven J. (2005). Psychological universals: What are they and how can we know?  </a:t>
            </a:r>
            <a:r>
              <a:rPr lang="en-US" sz="2800" i="1" dirty="0" smtClean="0"/>
              <a:t>Psychological Review ,</a:t>
            </a:r>
            <a:r>
              <a:rPr lang="en-US" sz="2800" dirty="0" smtClean="0"/>
              <a:t>131(5), 763-784.</a:t>
            </a:r>
          </a:p>
          <a:p>
            <a:r>
              <a:rPr lang="en-US" sz="2800" dirty="0" smtClean="0"/>
              <a:t>Nuckolls, Janis B. (1993). The semantics of certainty in Quechua and its implications for a cultural epistemology.  </a:t>
            </a:r>
            <a:r>
              <a:rPr lang="en-US" sz="2800" i="1" dirty="0" smtClean="0"/>
              <a:t>Language in Society, </a:t>
            </a:r>
            <a:r>
              <a:rPr lang="en-US" sz="2800" dirty="0" smtClean="0"/>
              <a:t>22(2),  235-255.</a:t>
            </a:r>
          </a:p>
          <a:p>
            <a:r>
              <a:rPr lang="en-US" sz="2800" dirty="0" smtClean="0"/>
              <a:t>O’Donnell et al. (2003). Creating intellectual capital: A </a:t>
            </a:r>
            <a:r>
              <a:rPr lang="en-US" sz="2800" dirty="0" err="1" smtClean="0"/>
              <a:t>Habermasian</a:t>
            </a:r>
            <a:r>
              <a:rPr lang="en-US" sz="2800" dirty="0" smtClean="0"/>
              <a:t> community of practice (</a:t>
            </a:r>
            <a:r>
              <a:rPr lang="en-US" sz="2800" dirty="0" err="1" smtClean="0"/>
              <a:t>CoP</a:t>
            </a:r>
            <a:r>
              <a:rPr lang="en-US" sz="2800" dirty="0" smtClean="0"/>
              <a:t>) Introduction</a:t>
            </a:r>
            <a:r>
              <a:rPr lang="en-US" sz="2800" i="1" dirty="0" smtClean="0"/>
              <a:t>.  Journal of European Industrial Training, </a:t>
            </a:r>
            <a:r>
              <a:rPr lang="en-US" sz="2800" dirty="0" smtClean="0"/>
              <a:t>27</a:t>
            </a:r>
            <a:r>
              <a:rPr lang="en-US" sz="2800" i="1" dirty="0" smtClean="0"/>
              <a:t>(</a:t>
            </a:r>
            <a:r>
              <a:rPr lang="en-US" sz="2800" dirty="0" smtClean="0"/>
              <a:t>2,3,4), 80-87.</a:t>
            </a:r>
          </a:p>
          <a:p>
            <a:r>
              <a:rPr lang="en-US" sz="2900" dirty="0" smtClean="0"/>
              <a:t>Ortega, Lourdes. (2011). SLA after the social turn: Where </a:t>
            </a:r>
            <a:r>
              <a:rPr lang="en-US" sz="2900" dirty="0" err="1" smtClean="0"/>
              <a:t>cognitivism</a:t>
            </a:r>
            <a:r>
              <a:rPr lang="en-US" sz="2900" dirty="0" smtClean="0"/>
              <a:t> and its alternatives stand (</a:t>
            </a:r>
            <a:r>
              <a:rPr lang="en-US" sz="2900" dirty="0" err="1" smtClean="0"/>
              <a:t>ch</a:t>
            </a:r>
            <a:r>
              <a:rPr lang="en-US" sz="2900" dirty="0" smtClean="0"/>
              <a:t>. 7). In Dwight Atkinson (Ed.). </a:t>
            </a:r>
            <a:r>
              <a:rPr lang="en-US" sz="2900" i="1" dirty="0" smtClean="0"/>
              <a:t>Alternative Approaches to Second Language Acquisition</a:t>
            </a:r>
            <a:r>
              <a:rPr lang="en-US" sz="2900" dirty="0" smtClean="0"/>
              <a:t>. London and New York: </a:t>
            </a:r>
            <a:r>
              <a:rPr lang="en-US" sz="2900" dirty="0" err="1" smtClean="0"/>
              <a:t>Routledge</a:t>
            </a:r>
            <a:r>
              <a:rPr lang="en-US" sz="2900" dirty="0" smtClean="0"/>
              <a:t>.</a:t>
            </a:r>
          </a:p>
          <a:p>
            <a:r>
              <a:rPr lang="en-US" sz="2900" dirty="0" err="1" smtClean="0"/>
              <a:t>Papafragou</a:t>
            </a:r>
            <a:r>
              <a:rPr lang="en-US" sz="2900" dirty="0" smtClean="0"/>
              <a:t>, Anna; Li, Peggy; </a:t>
            </a:r>
            <a:r>
              <a:rPr lang="en-US" sz="2900" dirty="0" err="1" smtClean="0"/>
              <a:t>Choi</a:t>
            </a:r>
            <a:r>
              <a:rPr lang="en-US" sz="2900" dirty="0" smtClean="0"/>
              <a:t>, </a:t>
            </a:r>
            <a:r>
              <a:rPr lang="en-US" sz="2900" dirty="0" err="1" smtClean="0"/>
              <a:t>Youngon</a:t>
            </a:r>
            <a:r>
              <a:rPr lang="en-US" sz="2900" dirty="0" smtClean="0"/>
              <a:t>; Han, Chung-</a:t>
            </a:r>
            <a:r>
              <a:rPr lang="en-US" sz="2900" dirty="0" err="1" smtClean="0"/>
              <a:t>hye</a:t>
            </a:r>
            <a:r>
              <a:rPr lang="en-US" sz="2900" dirty="0" smtClean="0"/>
              <a:t>. (2006). </a:t>
            </a:r>
            <a:r>
              <a:rPr lang="en-US" sz="2900" dirty="0" err="1" smtClean="0"/>
              <a:t>Evidentiality</a:t>
            </a:r>
            <a:r>
              <a:rPr lang="en-US" sz="2900" dirty="0" smtClean="0"/>
              <a:t> in language and cognition.  </a:t>
            </a:r>
            <a:r>
              <a:rPr lang="en-US" sz="2900" i="1" dirty="0" smtClean="0"/>
              <a:t>Cognition, </a:t>
            </a:r>
            <a:r>
              <a:rPr lang="en-US" sz="2900" dirty="0" smtClean="0"/>
              <a:t>103, 253-299</a:t>
            </a:r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sz="29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 smtClean="0"/>
              <a:t>Perry, Bill. (1970).  </a:t>
            </a:r>
            <a:r>
              <a:rPr lang="en-US" sz="2100" i="1" dirty="0" smtClean="0"/>
              <a:t>Forms of Intellectual and Ethical Development in the College Years: A Scheme.  </a:t>
            </a:r>
            <a:r>
              <a:rPr lang="en-US" sz="2100" dirty="0" smtClean="0"/>
              <a:t>New York: Holt, Rinehart  and Winston</a:t>
            </a:r>
          </a:p>
          <a:p>
            <a:r>
              <a:rPr lang="en-US" sz="2100" dirty="0" err="1" smtClean="0"/>
              <a:t>Petitto</a:t>
            </a:r>
            <a:r>
              <a:rPr lang="en-US" sz="2100" dirty="0" smtClean="0"/>
              <a:t>, Laura-Ann and Dunbar, Kevin. (2004). New findings from Educational Neuroscience on Bilingual Brains, Scientific Brains, and the Educated Mind.  MBE/Harvard, 1- 20</a:t>
            </a:r>
          </a:p>
          <a:p>
            <a:r>
              <a:rPr lang="en-US" sz="2000" dirty="0" smtClean="0"/>
              <a:t>Piaget, J. (1926). </a:t>
            </a:r>
            <a:r>
              <a:rPr lang="en-US" sz="2000" i="1" dirty="0" smtClean="0"/>
              <a:t>The Language and Thought of the Child</a:t>
            </a:r>
            <a:r>
              <a:rPr lang="en-US" sz="2000" dirty="0" smtClean="0"/>
              <a:t>: Harcourt, Brace &amp; Co. </a:t>
            </a:r>
          </a:p>
          <a:p>
            <a:r>
              <a:rPr lang="en-US" sz="2100" dirty="0" smtClean="0"/>
              <a:t>Piaget, J. (1972). </a:t>
            </a:r>
            <a:r>
              <a:rPr lang="en-US" sz="2100" i="1" dirty="0" smtClean="0"/>
              <a:t>The Psychology of the Child.</a:t>
            </a:r>
            <a:r>
              <a:rPr lang="en-US" sz="2100" dirty="0" smtClean="0"/>
              <a:t> New York: Basic Books.</a:t>
            </a:r>
          </a:p>
          <a:p>
            <a:r>
              <a:rPr lang="en-US" sz="2100" dirty="0" smtClean="0"/>
              <a:t>Pinker, Steven. (2007). </a:t>
            </a:r>
            <a:r>
              <a:rPr lang="en-US" sz="2100" i="1" dirty="0" smtClean="0"/>
              <a:t>The Language Instinct: How the Mind Creates Language. </a:t>
            </a:r>
            <a:r>
              <a:rPr lang="en-US" sz="2100" dirty="0" smtClean="0"/>
              <a:t>Chapter 8, The Tower of Babel. Penguin Books</a:t>
            </a:r>
          </a:p>
          <a:p>
            <a:r>
              <a:rPr lang="en-US" sz="2100" dirty="0" smtClean="0"/>
              <a:t>Pollock, David C. and Van </a:t>
            </a:r>
            <a:r>
              <a:rPr lang="en-US" sz="2100" dirty="0" err="1" smtClean="0"/>
              <a:t>Reken</a:t>
            </a:r>
            <a:r>
              <a:rPr lang="en-US" sz="2100" dirty="0" smtClean="0"/>
              <a:t>, Ruth E. (2009). </a:t>
            </a:r>
            <a:r>
              <a:rPr lang="en-US" sz="2100" i="1" dirty="0" smtClean="0"/>
              <a:t>Third Culture Kids: Growing up Among Worlds. </a:t>
            </a:r>
            <a:r>
              <a:rPr lang="en-US" sz="2100" dirty="0" smtClean="0"/>
              <a:t> Rev. Ed. Boston, MA: Nicholas </a:t>
            </a:r>
            <a:r>
              <a:rPr lang="en-US" sz="2100" dirty="0" err="1" smtClean="0"/>
              <a:t>Brealey</a:t>
            </a:r>
            <a:r>
              <a:rPr lang="en-US" sz="2100" dirty="0" smtClean="0"/>
              <a:t> Publishing.</a:t>
            </a:r>
          </a:p>
          <a:p>
            <a:r>
              <a:rPr lang="en-US" sz="2100" dirty="0" err="1" smtClean="0"/>
              <a:t>Rameson</a:t>
            </a:r>
            <a:r>
              <a:rPr lang="en-US" sz="2100" dirty="0" smtClean="0"/>
              <a:t>, </a:t>
            </a:r>
            <a:r>
              <a:rPr lang="en-US" sz="2100" dirty="0" err="1" smtClean="0"/>
              <a:t>Lian</a:t>
            </a:r>
            <a:r>
              <a:rPr lang="en-US" sz="2100" dirty="0" smtClean="0"/>
              <a:t> and Lieberman, Matthew D. (2007). Thinking about the self from a social cognitive  neuroscience perspective. Los Angeles:  University of California, Department of Psychology.</a:t>
            </a:r>
          </a:p>
          <a:p>
            <a:r>
              <a:rPr lang="en-US" sz="2100" dirty="0" smtClean="0"/>
              <a:t>Rolls, Edmund T. and </a:t>
            </a:r>
            <a:r>
              <a:rPr lang="en-US" sz="2100" dirty="0" err="1" smtClean="0"/>
              <a:t>Grabenhorst</a:t>
            </a:r>
            <a:r>
              <a:rPr lang="en-US" sz="2100" dirty="0" smtClean="0"/>
              <a:t>, Fabian. (2008 ). The </a:t>
            </a:r>
            <a:r>
              <a:rPr lang="en-US" sz="2100" dirty="0" err="1" smtClean="0"/>
              <a:t>orbitofrontal</a:t>
            </a:r>
            <a:r>
              <a:rPr lang="en-US" sz="2100" dirty="0" smtClean="0"/>
              <a:t> cortex and beyond: From affect to decision-making. </a:t>
            </a:r>
            <a:r>
              <a:rPr lang="en-US" sz="2100" i="1" dirty="0" smtClean="0"/>
              <a:t>Progress in Neurobiology, </a:t>
            </a:r>
            <a:r>
              <a:rPr lang="en-US" sz="2100" dirty="0" smtClean="0"/>
              <a:t>86, 216–244. </a:t>
            </a:r>
          </a:p>
          <a:p>
            <a:r>
              <a:rPr lang="en-US" sz="2100" dirty="0" err="1" smtClean="0"/>
              <a:t>Scovel</a:t>
            </a:r>
            <a:r>
              <a:rPr lang="en-US" sz="2100" dirty="0" smtClean="0"/>
              <a:t>, Tom. (2001). </a:t>
            </a:r>
            <a:r>
              <a:rPr lang="en-US" sz="2100" i="1" dirty="0" smtClean="0"/>
              <a:t>Learning New Languages: A Guide to Second Language Learning</a:t>
            </a:r>
            <a:r>
              <a:rPr lang="en-US" sz="2100" dirty="0" smtClean="0"/>
              <a:t>. Boston: </a:t>
            </a:r>
            <a:r>
              <a:rPr lang="en-US" sz="2100" dirty="0" err="1" smtClean="0"/>
              <a:t>Heinle</a:t>
            </a:r>
            <a:r>
              <a:rPr lang="en-US" sz="2100" dirty="0" smtClean="0"/>
              <a:t> </a:t>
            </a:r>
          </a:p>
          <a:p>
            <a:r>
              <a:rPr lang="en-US" sz="2100" dirty="0" err="1" smtClean="0"/>
              <a:t>Slobin</a:t>
            </a:r>
            <a:r>
              <a:rPr lang="en-US" sz="2100" dirty="0" smtClean="0"/>
              <a:t>, Dan I. (1973). Cognitive pre-requisites for the development of grammar. </a:t>
            </a:r>
            <a:r>
              <a:rPr lang="en-US" sz="2100" i="1" dirty="0" smtClean="0"/>
              <a:t>Studies of child  language development.</a:t>
            </a:r>
            <a:r>
              <a:rPr lang="en-US" sz="2100" dirty="0" smtClean="0"/>
              <a:t> C. A. Ferguson and D.I. </a:t>
            </a:r>
            <a:r>
              <a:rPr lang="en-US" sz="2100" dirty="0" err="1" smtClean="0"/>
              <a:t>Slobin</a:t>
            </a:r>
            <a:r>
              <a:rPr lang="en-US" sz="2100" dirty="0" smtClean="0"/>
              <a:t> (Eds.). New York: Holt, Rinehart and Winston. </a:t>
            </a:r>
          </a:p>
          <a:p>
            <a:r>
              <a:rPr lang="en-US" sz="2100" dirty="0" err="1" smtClean="0"/>
              <a:t>Sperber</a:t>
            </a:r>
            <a:r>
              <a:rPr lang="en-US" sz="2100" dirty="0" smtClean="0"/>
              <a:t>, Dan and Wilson, Deidre. (2002). Pragmatics, modularity and mind-reading.  </a:t>
            </a:r>
            <a:r>
              <a:rPr lang="en-US" sz="2100" i="1" dirty="0" smtClean="0"/>
              <a:t>Mind and Language, </a:t>
            </a:r>
            <a:r>
              <a:rPr lang="en-US" sz="2100" dirty="0" smtClean="0"/>
              <a:t>17, 3-23. </a:t>
            </a:r>
          </a:p>
          <a:p>
            <a:r>
              <a:rPr lang="en-US" sz="2100" dirty="0" err="1" smtClean="0"/>
              <a:t>Stuss</a:t>
            </a:r>
            <a:r>
              <a:rPr lang="en-US" sz="2100" dirty="0" smtClean="0"/>
              <a:t>, Donald T. and Levine, Brian. (2002). Adult clinical neuropsychology: Lessons from studies of the frontal lobes.  </a:t>
            </a:r>
            <a:r>
              <a:rPr lang="en-US" sz="2100" i="1" dirty="0" smtClean="0"/>
              <a:t>Annual Psychological Review, </a:t>
            </a:r>
            <a:r>
              <a:rPr lang="en-US" sz="2100" dirty="0" smtClean="0"/>
              <a:t>53, 401–33.</a:t>
            </a:r>
          </a:p>
          <a:p>
            <a:r>
              <a:rPr lang="en-US" sz="2100" dirty="0" err="1" smtClean="0"/>
              <a:t>Tocalli-Beller</a:t>
            </a:r>
            <a:r>
              <a:rPr lang="en-US" sz="2100" dirty="0" smtClean="0"/>
              <a:t>, </a:t>
            </a:r>
            <a:r>
              <a:rPr lang="en-US" sz="2100" dirty="0" err="1" smtClean="0"/>
              <a:t>Augustina</a:t>
            </a:r>
            <a:r>
              <a:rPr lang="en-US" sz="2100" dirty="0" smtClean="0"/>
              <a:t> and Swain, Merrill. (2005). Reformulation: The cognitive conflict and L2 learning it generates. </a:t>
            </a:r>
            <a:r>
              <a:rPr lang="en-US" sz="2100" i="1" dirty="0" smtClean="0"/>
              <a:t>International Journal of Applied Linguistics, </a:t>
            </a:r>
            <a:r>
              <a:rPr lang="en-US" sz="2100" dirty="0" smtClean="0"/>
              <a:t>15(1), 5-28</a:t>
            </a:r>
            <a:r>
              <a:rPr lang="en-US" sz="2100" i="1" dirty="0" smtClean="0"/>
              <a:t>.</a:t>
            </a:r>
          </a:p>
          <a:p>
            <a:r>
              <a:rPr lang="en-US" sz="2100" dirty="0" err="1" smtClean="0"/>
              <a:t>Ullman</a:t>
            </a:r>
            <a:r>
              <a:rPr lang="en-US" sz="2100" dirty="0" smtClean="0"/>
              <a:t>, Michael T. et al. </a:t>
            </a:r>
            <a:r>
              <a:rPr lang="en-US" sz="2100" dirty="0" err="1" smtClean="0"/>
              <a:t>Neurocomputational</a:t>
            </a:r>
            <a:r>
              <a:rPr lang="en-US" sz="2100" dirty="0" smtClean="0"/>
              <a:t> models of motor and cognitive deficits in Parkinson</a:t>
            </a:r>
            <a:r>
              <a:rPr lang="en-US" sz="2100" b="1" dirty="0" smtClean="0"/>
              <a:t>’</a:t>
            </a:r>
            <a:r>
              <a:rPr lang="en-US" sz="2100" dirty="0" smtClean="0"/>
              <a:t>s disease. </a:t>
            </a:r>
            <a:r>
              <a:rPr lang="en-US" sz="2100" i="1" dirty="0" smtClean="0"/>
              <a:t>Progress in Brain Research</a:t>
            </a:r>
            <a:r>
              <a:rPr lang="en-US" sz="2100" dirty="0" smtClean="0"/>
              <a:t>, 183, 275-297.</a:t>
            </a:r>
          </a:p>
          <a:p>
            <a:endParaRPr lang="en-US" sz="2100" i="1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300" dirty="0" smtClean="0"/>
          </a:p>
          <a:p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600" b="1" dirty="0" smtClean="0"/>
              <a:t>Thank you </a:t>
            </a:r>
          </a:p>
          <a:p>
            <a:pPr algn="ctr">
              <a:buNone/>
            </a:pPr>
            <a:r>
              <a:rPr lang="en-US" sz="4800" dirty="0" smtClean="0"/>
              <a:t>for attending our </a:t>
            </a:r>
          </a:p>
          <a:p>
            <a:pPr algn="ctr">
              <a:buNone/>
            </a:pPr>
            <a:r>
              <a:rPr lang="en-US" sz="5400" b="1" dirty="0" smtClean="0"/>
              <a:t>Cognitive Modeling for Critical Cross-Cultural Learning </a:t>
            </a:r>
            <a:r>
              <a:rPr lang="en-US" sz="4800" dirty="0" smtClean="0"/>
              <a:t>workshop!</a:t>
            </a:r>
          </a:p>
          <a:p>
            <a:pPr algn="ctr">
              <a:buNone/>
            </a:pPr>
            <a:r>
              <a:rPr lang="en-US" sz="3600" i="1" dirty="0" smtClean="0"/>
              <a:t>Angelina Van Dyke</a:t>
            </a:r>
          </a:p>
          <a:p>
            <a:pPr algn="ctr">
              <a:buNone/>
            </a:pPr>
            <a:r>
              <a:rPr lang="en-US" sz="3600" i="1" dirty="0" err="1" smtClean="0"/>
              <a:t>Lorin</a:t>
            </a:r>
            <a:r>
              <a:rPr lang="en-US" sz="3600" i="1" dirty="0" smtClean="0"/>
              <a:t> Friesen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800" b="1" dirty="0" smtClean="0"/>
              <a:t>From Personality to Linguistics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sz="4400" dirty="0" smtClean="0"/>
              <a:t>Analyzing how people function can be transposed onto linguistics</a:t>
            </a:r>
          </a:p>
          <a:p>
            <a:pPr algn="ctr">
              <a:buNone/>
            </a:pPr>
            <a:endParaRPr lang="en-CA" sz="4400" dirty="0" smtClean="0"/>
          </a:p>
          <a:p>
            <a:pPr algn="ctr">
              <a:buNone/>
            </a:pPr>
            <a:r>
              <a:rPr lang="en-CA" sz="2600" dirty="0" smtClean="0"/>
              <a:t>Cognitive Prerequisites for the Development of Grammar</a:t>
            </a:r>
          </a:p>
          <a:p>
            <a:pPr algn="ctr">
              <a:buNone/>
            </a:pPr>
            <a:r>
              <a:rPr lang="en-CA" sz="2600" dirty="0" err="1" smtClean="0"/>
              <a:t>Slobin</a:t>
            </a:r>
            <a:r>
              <a:rPr lang="en-CA" sz="2600" dirty="0" smtClean="0"/>
              <a:t> (1973) </a:t>
            </a:r>
          </a:p>
          <a:p>
            <a:endParaRPr lang="en-CA" dirty="0"/>
          </a:p>
        </p:txBody>
      </p:sp>
      <p:sp>
        <p:nvSpPr>
          <p:cNvPr id="4" name="Down Arrow 3"/>
          <p:cNvSpPr/>
          <p:nvPr/>
        </p:nvSpPr>
        <p:spPr>
          <a:xfrm>
            <a:off x="3851920" y="1772816"/>
            <a:ext cx="142073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843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CA" dirty="0" smtClean="0"/>
              <a:t>Lives in words; morphemes; core speech module </a:t>
            </a:r>
          </a:p>
          <a:p>
            <a:r>
              <a:rPr lang="en-CA" dirty="0"/>
              <a:t>Analytical thought works with </a:t>
            </a:r>
            <a:r>
              <a:rPr lang="en-CA" dirty="0" smtClean="0"/>
              <a:t>sequences (p. 191)</a:t>
            </a:r>
          </a:p>
          <a:p>
            <a:r>
              <a:rPr lang="en-CA" dirty="0" smtClean="0"/>
              <a:t>Emotion of order-within-complexity </a:t>
            </a:r>
          </a:p>
          <a:p>
            <a:pPr lvl="1"/>
            <a:r>
              <a:rPr lang="en-CA" dirty="0" smtClean="0"/>
              <a:t>Use the </a:t>
            </a:r>
            <a:r>
              <a:rPr lang="en-CA" dirty="0"/>
              <a:t>right word </a:t>
            </a:r>
            <a:endParaRPr lang="en-CA" dirty="0" smtClean="0"/>
          </a:p>
          <a:p>
            <a:pPr lvl="1"/>
            <a:r>
              <a:rPr lang="en-CA" dirty="0" smtClean="0"/>
              <a:t>Looks for general theories </a:t>
            </a:r>
            <a:r>
              <a:rPr lang="en-CA" dirty="0" smtClean="0">
                <a:sym typeface="Wingdings" pitchFamily="2" charset="2"/>
              </a:rPr>
              <a:t> </a:t>
            </a:r>
            <a:r>
              <a:rPr lang="en-CA" sz="2600" dirty="0" smtClean="0">
                <a:sym typeface="Wingdings" pitchFamily="2" charset="2"/>
              </a:rPr>
              <a:t>o</a:t>
            </a:r>
            <a:r>
              <a:rPr lang="en-CA" sz="2600" dirty="0" smtClean="0"/>
              <a:t>vergeneralization (p.204)</a:t>
            </a:r>
          </a:p>
          <a:p>
            <a:pPr lvl="1"/>
            <a:r>
              <a:rPr lang="en-CA" dirty="0" smtClean="0"/>
              <a:t>Hates </a:t>
            </a:r>
            <a:r>
              <a:rPr lang="en-CA" dirty="0"/>
              <a:t>exceptions to the rule </a:t>
            </a:r>
            <a:r>
              <a:rPr lang="en-CA" dirty="0" smtClean="0"/>
              <a:t>(p. 205)</a:t>
            </a:r>
          </a:p>
          <a:p>
            <a:endParaRPr lang="en-CA" dirty="0" smtClean="0"/>
          </a:p>
          <a:p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3193876" y="304801"/>
            <a:ext cx="4762500" cy="2332112"/>
            <a:chOff x="2209800" y="304801"/>
            <a:chExt cx="4762500" cy="2332112"/>
          </a:xfrm>
        </p:grpSpPr>
        <p:pic>
          <p:nvPicPr>
            <p:cNvPr id="4" name="Picture 4" descr="C:\Users\Lorin\Desktop\books\diagra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04801"/>
              <a:ext cx="4762500" cy="2332112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2339752" y="764704"/>
              <a:ext cx="4464496" cy="1368152"/>
              <a:chOff x="2339752" y="764704"/>
              <a:chExt cx="4464496" cy="136815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635896" y="980728"/>
                <a:ext cx="936104" cy="57606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Arc 5"/>
              <p:cNvSpPr/>
              <p:nvPr/>
            </p:nvSpPr>
            <p:spPr>
              <a:xfrm rot="10800000">
                <a:off x="4355976" y="1041234"/>
                <a:ext cx="2427578" cy="1091622"/>
              </a:xfrm>
              <a:prstGeom prst="arc">
                <a:avLst>
                  <a:gd name="adj1" fmla="val 14525934"/>
                  <a:gd name="adj2" fmla="val 21593893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339752" y="764704"/>
                <a:ext cx="4464496" cy="129614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818656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CA" b="1" dirty="0" smtClean="0"/>
              <a:t>Phonemes,</a:t>
            </a:r>
            <a:br>
              <a:rPr lang="en-CA" b="1" dirty="0" smtClean="0"/>
            </a:br>
            <a:r>
              <a:rPr lang="en-CA" b="1" dirty="0" smtClean="0"/>
              <a:t>Morphemes &amp; Lexis</a:t>
            </a:r>
            <a:endParaRPr lang="en-CA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724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Follows instructions; likes recipes; syntax </a:t>
            </a:r>
          </a:p>
          <a:p>
            <a:pPr lvl="1"/>
            <a:r>
              <a:rPr lang="en-CA" dirty="0" smtClean="0"/>
              <a:t>Adds </a:t>
            </a:r>
            <a:r>
              <a:rPr lang="en-CA" dirty="0"/>
              <a:t>stability to </a:t>
            </a:r>
            <a:r>
              <a:rPr lang="en-CA" dirty="0" smtClean="0"/>
              <a:t>words (p.199).</a:t>
            </a:r>
          </a:p>
          <a:p>
            <a:r>
              <a:rPr lang="en-CA" dirty="0" smtClean="0"/>
              <a:t>Observes and copies sequences</a:t>
            </a:r>
          </a:p>
          <a:p>
            <a:pPr lvl="1"/>
            <a:r>
              <a:rPr lang="en-CA" dirty="0" smtClean="0"/>
              <a:t>Word order is copied (p.197)</a:t>
            </a:r>
          </a:p>
          <a:p>
            <a:r>
              <a:rPr lang="en-CA" dirty="0" smtClean="0"/>
              <a:t>Repeats </a:t>
            </a:r>
            <a:r>
              <a:rPr lang="en-CA" dirty="0"/>
              <a:t>sequences that work </a:t>
            </a:r>
            <a:r>
              <a:rPr lang="en-CA" dirty="0" smtClean="0"/>
              <a:t>- collocations</a:t>
            </a:r>
          </a:p>
          <a:p>
            <a:pPr lvl="1"/>
            <a:r>
              <a:rPr lang="en-CA" dirty="0" smtClean="0"/>
              <a:t>Avoid interrupting or rearranging linguistic units </a:t>
            </a:r>
            <a:r>
              <a:rPr lang="en-CA" sz="2500" dirty="0" smtClean="0"/>
              <a:t>(p. 199)</a:t>
            </a:r>
          </a:p>
          <a:p>
            <a:r>
              <a:rPr lang="en-CA" dirty="0" smtClean="0"/>
              <a:t>Does </a:t>
            </a:r>
            <a:r>
              <a:rPr lang="en-CA" dirty="0"/>
              <a:t>one thing </a:t>
            </a:r>
            <a:r>
              <a:rPr lang="en-CA" dirty="0" smtClean="0"/>
              <a:t>at a time</a:t>
            </a:r>
          </a:p>
          <a:p>
            <a:pPr lvl="1"/>
            <a:r>
              <a:rPr lang="en-CA" dirty="0" smtClean="0"/>
              <a:t>Sentence structure is </a:t>
            </a:r>
            <a:r>
              <a:rPr lang="en-CA" dirty="0"/>
              <a:t>preserved as </a:t>
            </a:r>
            <a:r>
              <a:rPr lang="en-CA" dirty="0" smtClean="0"/>
              <a:t>a closed entity </a:t>
            </a:r>
            <a:r>
              <a:rPr lang="en-CA" sz="2500" dirty="0" smtClean="0"/>
              <a:t>(p. 200)</a:t>
            </a:r>
          </a:p>
          <a:p>
            <a:endParaRPr lang="en-CA" dirty="0" smtClean="0"/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3553916" y="304800"/>
            <a:ext cx="4762500" cy="2188095"/>
            <a:chOff x="3553916" y="304800"/>
            <a:chExt cx="4762500" cy="2188095"/>
          </a:xfrm>
        </p:grpSpPr>
        <p:grpSp>
          <p:nvGrpSpPr>
            <p:cNvPr id="8" name="Group 7"/>
            <p:cNvGrpSpPr/>
            <p:nvPr/>
          </p:nvGrpSpPr>
          <p:grpSpPr>
            <a:xfrm>
              <a:off x="3553916" y="304800"/>
              <a:ext cx="4762500" cy="2188095"/>
              <a:chOff x="2209800" y="304800"/>
              <a:chExt cx="4762500" cy="2188095"/>
            </a:xfrm>
          </p:grpSpPr>
          <p:pic>
            <p:nvPicPr>
              <p:cNvPr id="4" name="Picture 4" descr="C:\Users\Lorin\Desktop\books\diagram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09800" y="304800"/>
                <a:ext cx="4762500" cy="2188095"/>
              </a:xfrm>
              <a:prstGeom prst="rect">
                <a:avLst/>
              </a:prstGeom>
              <a:noFill/>
            </p:spPr>
          </p:pic>
          <p:sp>
            <p:nvSpPr>
              <p:cNvPr id="5" name="Oval 4"/>
              <p:cNvSpPr/>
              <p:nvPr/>
            </p:nvSpPr>
            <p:spPr>
              <a:xfrm>
                <a:off x="3635896" y="1484784"/>
                <a:ext cx="936104" cy="576064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Arc 5"/>
              <p:cNvSpPr/>
              <p:nvPr/>
            </p:nvSpPr>
            <p:spPr>
              <a:xfrm rot="10800000">
                <a:off x="4211960" y="897218"/>
                <a:ext cx="2427578" cy="1091622"/>
              </a:xfrm>
              <a:prstGeom prst="arc">
                <a:avLst>
                  <a:gd name="adj1" fmla="val 14525934"/>
                  <a:gd name="adj2" fmla="val 21593893"/>
                </a:avLst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3563888" y="692696"/>
              <a:ext cx="4536504" cy="1224136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880320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sz="4000" b="1" dirty="0" smtClean="0"/>
              <a:t>Syntax</a:t>
            </a:r>
            <a:endParaRPr lang="en-CA" sz="4000" b="1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3843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Facts and connections; semantics</a:t>
            </a:r>
          </a:p>
          <a:p>
            <a:pPr lvl="1"/>
            <a:r>
              <a:rPr lang="en-CA" dirty="0" smtClean="0"/>
              <a:t>Connects meaning to objects (words) </a:t>
            </a:r>
            <a:r>
              <a:rPr lang="en-CA" sz="2300" dirty="0" smtClean="0"/>
              <a:t>(</a:t>
            </a:r>
            <a:r>
              <a:rPr lang="en-CA" sz="2300" dirty="0" err="1" smtClean="0"/>
              <a:t>Lakoff</a:t>
            </a:r>
            <a:r>
              <a:rPr lang="en-CA" sz="2300" dirty="0" smtClean="0"/>
              <a:t> &amp; Johnson 1980)</a:t>
            </a:r>
          </a:p>
          <a:p>
            <a:pPr lvl="1"/>
            <a:r>
              <a:rPr lang="en-CA" dirty="0" smtClean="0"/>
              <a:t>Hypocrisy is a mismatch between these two</a:t>
            </a:r>
          </a:p>
          <a:p>
            <a:r>
              <a:rPr lang="en-CA" dirty="0" smtClean="0"/>
              <a:t>Double meanings, puns, and novel metaphors </a:t>
            </a:r>
          </a:p>
          <a:p>
            <a:r>
              <a:rPr lang="en-CA" dirty="0" smtClean="0"/>
              <a:t>Jumps to conclusions (</a:t>
            </a:r>
            <a:r>
              <a:rPr lang="en-CA" dirty="0" err="1" smtClean="0"/>
              <a:t>implicature</a:t>
            </a:r>
            <a:r>
              <a:rPr lang="en-CA" dirty="0" smtClean="0"/>
              <a:t>) </a:t>
            </a:r>
          </a:p>
          <a:p>
            <a:r>
              <a:rPr lang="en-CA" dirty="0" smtClean="0"/>
              <a:t>Limits </a:t>
            </a:r>
            <a:r>
              <a:rPr lang="en-CA" dirty="0"/>
              <a:t>domain of general </a:t>
            </a:r>
            <a:r>
              <a:rPr lang="en-CA" dirty="0" smtClean="0"/>
              <a:t>Teacher </a:t>
            </a:r>
            <a:r>
              <a:rPr lang="en-CA" dirty="0"/>
              <a:t>theories </a:t>
            </a:r>
            <a:endParaRPr lang="en-CA" dirty="0" smtClean="0"/>
          </a:p>
          <a:p>
            <a:pPr lvl="1"/>
            <a:r>
              <a:rPr lang="en-CA" dirty="0" smtClean="0"/>
              <a:t>Semantically consistent rules are acquired early </a:t>
            </a:r>
            <a:r>
              <a:rPr lang="en-CA" sz="2700" dirty="0" smtClean="0"/>
              <a:t>(p. 206)</a:t>
            </a:r>
          </a:p>
          <a:p>
            <a:pPr lvl="1"/>
            <a:r>
              <a:rPr lang="en-CA" dirty="0" smtClean="0"/>
              <a:t>Overgeneralizations are semantically constrained (p. 207)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81908" y="304800"/>
            <a:ext cx="4762500" cy="2390775"/>
            <a:chOff x="2209800" y="304800"/>
            <a:chExt cx="4762500" cy="2390775"/>
          </a:xfrm>
        </p:grpSpPr>
        <p:pic>
          <p:nvPicPr>
            <p:cNvPr id="4" name="Picture 4" descr="C:\Users\Lorin\Desktop\books\diagram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304800"/>
              <a:ext cx="4762500" cy="2390775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5940152" y="1556792"/>
              <a:ext cx="1008112" cy="72008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Arc 5"/>
            <p:cNvSpPr/>
            <p:nvPr/>
          </p:nvSpPr>
          <p:spPr>
            <a:xfrm rot="10800000">
              <a:off x="4283968" y="1052737"/>
              <a:ext cx="2427578" cy="1091622"/>
            </a:xfrm>
            <a:prstGeom prst="arc">
              <a:avLst>
                <a:gd name="adj1" fmla="val 14525934"/>
                <a:gd name="adj2" fmla="val 21593893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67744" y="764704"/>
              <a:ext cx="4464496" cy="1296144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674640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/>
              <a:t>Semantics</a:t>
            </a:r>
            <a:endParaRPr lang="en-CA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Lives in a world of emotional experiences </a:t>
            </a:r>
          </a:p>
          <a:p>
            <a:pPr lvl="1"/>
            <a:r>
              <a:rPr lang="en-CA" dirty="0" smtClean="0"/>
              <a:t>‘Who are you talking about?’</a:t>
            </a:r>
          </a:p>
          <a:p>
            <a:pPr lvl="1"/>
            <a:r>
              <a:rPr lang="en-CA" dirty="0" smtClean="0"/>
              <a:t>Finds it difficult to comprehend abstract theory </a:t>
            </a:r>
          </a:p>
          <a:p>
            <a:r>
              <a:rPr lang="en-CA" dirty="0" smtClean="0"/>
              <a:t>Personal Identity</a:t>
            </a:r>
          </a:p>
          <a:p>
            <a:r>
              <a:rPr lang="en-CA" dirty="0" smtClean="0"/>
              <a:t>Non-verbal communication </a:t>
            </a:r>
          </a:p>
          <a:p>
            <a:pPr lvl="1"/>
            <a:r>
              <a:rPr lang="en-CA" dirty="0" smtClean="0"/>
              <a:t>Accent and tone of voice</a:t>
            </a:r>
          </a:p>
          <a:p>
            <a:r>
              <a:rPr lang="en-CA" dirty="0" smtClean="0"/>
              <a:t>Aware of politeness and sincerity </a:t>
            </a:r>
          </a:p>
          <a:p>
            <a:endParaRPr lang="en-CA" dirty="0"/>
          </a:p>
        </p:txBody>
      </p:sp>
      <p:pic>
        <p:nvPicPr>
          <p:cNvPr id="4" name="Picture 4" descr="C:\Users\Lorin\Desktop\books\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04800"/>
            <a:ext cx="4762500" cy="23907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092280" y="980728"/>
            <a:ext cx="1008112" cy="576064"/>
          </a:xfrm>
          <a:prstGeom prst="ellipse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2736304" cy="165618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/>
              <a:t>Pragmatics</a:t>
            </a:r>
            <a:endParaRPr lang="en-CA" b="1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3835</Words>
  <Application>Microsoft Office PowerPoint</Application>
  <PresentationFormat>On-screen Show (4:3)</PresentationFormat>
  <Paragraphs>609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Cognitive Modeling for Critical Cross-Cultural Learning Angelina Van Dyke and Lorin Friesen </vt:lpstr>
      <vt:lpstr>A Meta-Cognitive Functional Analogical Approach </vt:lpstr>
      <vt:lpstr>Slide 3</vt:lpstr>
      <vt:lpstr>Neurological Foundations of MSM</vt:lpstr>
      <vt:lpstr>From Personality to Linguistics</vt:lpstr>
      <vt:lpstr>Phonemes, Morphemes &amp; Lexis</vt:lpstr>
      <vt:lpstr>Syntax</vt:lpstr>
      <vt:lpstr>Semantics</vt:lpstr>
      <vt:lpstr>Pragmatics</vt:lpstr>
      <vt:lpstr>Slide 10</vt:lpstr>
      <vt:lpstr>Slide 11</vt:lpstr>
      <vt:lpstr>Slide 12</vt:lpstr>
      <vt:lpstr>Basal Ganglia and Thalamus </vt:lpstr>
      <vt:lpstr>Activity</vt:lpstr>
      <vt:lpstr>Moving on  Linguistics, Pragmatics, Culture, Paradigms &amp; Identity</vt:lpstr>
      <vt:lpstr>Outline Pit Stop       ...</vt:lpstr>
      <vt:lpstr>I. Paradigms  Thomas Kuhn </vt:lpstr>
      <vt:lpstr> Epistemological Crisis </vt:lpstr>
      <vt:lpstr>II. Technical Thought   its  Overuse in Language  </vt:lpstr>
      <vt:lpstr>III. Community of Practice (CoP)  Normal Abstract Thought </vt:lpstr>
      <vt:lpstr>IV. Implicature  </vt:lpstr>
      <vt:lpstr>V. Mental Networks (MNs)  Friesen (2012, pp. 38-42)</vt:lpstr>
      <vt:lpstr>MNs in Operation </vt:lpstr>
      <vt:lpstr>Social Interaction and MNs</vt:lpstr>
      <vt:lpstr>VI. Politeness Theory</vt:lpstr>
      <vt:lpstr>VII. Culture </vt:lpstr>
      <vt:lpstr>Intercultural Interaction Model  Acculturation Attitudes in SLA  (Culhane, 2004)</vt:lpstr>
      <vt:lpstr>Slide 28</vt:lpstr>
      <vt:lpstr>VIII. The Power of Mental Networks </vt:lpstr>
      <vt:lpstr>Brief Reflection</vt:lpstr>
      <vt:lpstr>IX. Societal Stages  Habermas</vt:lpstr>
      <vt:lpstr>X. Cognitive Development </vt:lpstr>
      <vt:lpstr>Concrete Thought</vt:lpstr>
      <vt:lpstr>XI. Possible Selves</vt:lpstr>
      <vt:lpstr>Two Kinds of Mental Networks </vt:lpstr>
      <vt:lpstr>Slide 36</vt:lpstr>
      <vt:lpstr>Object Recognition vs. Meaning </vt:lpstr>
      <vt:lpstr>XII. The ‘Ideal’ Possible Self</vt:lpstr>
      <vt:lpstr>The ‘Ideal’ Possible Self</vt:lpstr>
      <vt:lpstr>XIII. Third Culture Kids</vt:lpstr>
      <vt:lpstr>Summary - Key MSM Mechanisms </vt:lpstr>
      <vt:lpstr>Some Applications</vt:lpstr>
      <vt:lpstr>References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2014-04-06T00:32:26Z</dcterms:created>
  <dcterms:modified xsi:type="dcterms:W3CDTF">2014-04-06T00:32:43Z</dcterms:modified>
</cp:coreProperties>
</file>